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56"/>
  </p:notesMasterIdLst>
  <p:sldIdLst>
    <p:sldId id="470" r:id="rId2"/>
    <p:sldId id="471" r:id="rId3"/>
    <p:sldId id="472" r:id="rId4"/>
    <p:sldId id="456" r:id="rId5"/>
    <p:sldId id="473" r:id="rId6"/>
    <p:sldId id="474" r:id="rId7"/>
    <p:sldId id="475" r:id="rId8"/>
    <p:sldId id="476" r:id="rId9"/>
    <p:sldId id="477" r:id="rId10"/>
    <p:sldId id="459" r:id="rId11"/>
    <p:sldId id="429" r:id="rId12"/>
    <p:sldId id="457" r:id="rId13"/>
    <p:sldId id="467" r:id="rId14"/>
    <p:sldId id="478" r:id="rId15"/>
    <p:sldId id="479" r:id="rId16"/>
    <p:sldId id="480" r:id="rId17"/>
    <p:sldId id="481" r:id="rId18"/>
    <p:sldId id="482" r:id="rId19"/>
    <p:sldId id="522" r:id="rId20"/>
    <p:sldId id="484" r:id="rId21"/>
    <p:sldId id="517" r:id="rId22"/>
    <p:sldId id="518" r:id="rId23"/>
    <p:sldId id="519" r:id="rId24"/>
    <p:sldId id="520" r:id="rId25"/>
    <p:sldId id="515" r:id="rId26"/>
    <p:sldId id="516" r:id="rId27"/>
    <p:sldId id="521" r:id="rId28"/>
    <p:sldId id="487" r:id="rId29"/>
    <p:sldId id="488" r:id="rId30"/>
    <p:sldId id="489" r:id="rId31"/>
    <p:sldId id="490" r:id="rId32"/>
    <p:sldId id="494" r:id="rId33"/>
    <p:sldId id="495" r:id="rId34"/>
    <p:sldId id="512" r:id="rId35"/>
    <p:sldId id="513" r:id="rId36"/>
    <p:sldId id="514" r:id="rId37"/>
    <p:sldId id="523" r:id="rId38"/>
    <p:sldId id="524" r:id="rId39"/>
    <p:sldId id="497" r:id="rId40"/>
    <p:sldId id="498" r:id="rId41"/>
    <p:sldId id="499" r:id="rId42"/>
    <p:sldId id="500" r:id="rId43"/>
    <p:sldId id="501" r:id="rId44"/>
    <p:sldId id="502" r:id="rId45"/>
    <p:sldId id="503" r:id="rId46"/>
    <p:sldId id="504" r:id="rId47"/>
    <p:sldId id="505" r:id="rId48"/>
    <p:sldId id="506" r:id="rId49"/>
    <p:sldId id="507" r:id="rId50"/>
    <p:sldId id="508" r:id="rId51"/>
    <p:sldId id="509" r:id="rId52"/>
    <p:sldId id="511" r:id="rId53"/>
    <p:sldId id="462" r:id="rId54"/>
    <p:sldId id="425" r:id="rId55"/>
  </p:sldIdLst>
  <p:sldSz cx="9144000" cy="6858000" type="screen4x3"/>
  <p:notesSz cx="6858000" cy="9144000"/>
  <p:defaultTextStyle>
    <a:defPPr>
      <a:defRPr lang="en-GB"/>
    </a:defPPr>
    <a:lvl1pPr algn="l" rtl="0" fontAlgn="base">
      <a:spcBef>
        <a:spcPct val="0"/>
      </a:spcBef>
      <a:spcAft>
        <a:spcPct val="0"/>
      </a:spcAft>
      <a:defRPr sz="1500" kern="1200">
        <a:solidFill>
          <a:schemeClr val="tx1"/>
        </a:solidFill>
        <a:latin typeface="Verdana" pitchFamily="34" charset="0"/>
        <a:ea typeface="+mn-ea"/>
        <a:cs typeface="Times New Roman" pitchFamily="18" charset="0"/>
      </a:defRPr>
    </a:lvl1pPr>
    <a:lvl2pPr marL="457200" algn="l" rtl="0" fontAlgn="base">
      <a:spcBef>
        <a:spcPct val="0"/>
      </a:spcBef>
      <a:spcAft>
        <a:spcPct val="0"/>
      </a:spcAft>
      <a:defRPr sz="1500" kern="1200">
        <a:solidFill>
          <a:schemeClr val="tx1"/>
        </a:solidFill>
        <a:latin typeface="Verdana" pitchFamily="34" charset="0"/>
        <a:ea typeface="+mn-ea"/>
        <a:cs typeface="Times New Roman" pitchFamily="18" charset="0"/>
      </a:defRPr>
    </a:lvl2pPr>
    <a:lvl3pPr marL="914400" algn="l" rtl="0" fontAlgn="base">
      <a:spcBef>
        <a:spcPct val="0"/>
      </a:spcBef>
      <a:spcAft>
        <a:spcPct val="0"/>
      </a:spcAft>
      <a:defRPr sz="1500" kern="1200">
        <a:solidFill>
          <a:schemeClr val="tx1"/>
        </a:solidFill>
        <a:latin typeface="Verdana" pitchFamily="34" charset="0"/>
        <a:ea typeface="+mn-ea"/>
        <a:cs typeface="Times New Roman" pitchFamily="18" charset="0"/>
      </a:defRPr>
    </a:lvl3pPr>
    <a:lvl4pPr marL="1371600" algn="l" rtl="0" fontAlgn="base">
      <a:spcBef>
        <a:spcPct val="0"/>
      </a:spcBef>
      <a:spcAft>
        <a:spcPct val="0"/>
      </a:spcAft>
      <a:defRPr sz="1500" kern="1200">
        <a:solidFill>
          <a:schemeClr val="tx1"/>
        </a:solidFill>
        <a:latin typeface="Verdana" pitchFamily="34" charset="0"/>
        <a:ea typeface="+mn-ea"/>
        <a:cs typeface="Times New Roman" pitchFamily="18" charset="0"/>
      </a:defRPr>
    </a:lvl4pPr>
    <a:lvl5pPr marL="1828800" algn="l" rtl="0" fontAlgn="base">
      <a:spcBef>
        <a:spcPct val="0"/>
      </a:spcBef>
      <a:spcAft>
        <a:spcPct val="0"/>
      </a:spcAft>
      <a:defRPr sz="1500" kern="1200">
        <a:solidFill>
          <a:schemeClr val="tx1"/>
        </a:solidFill>
        <a:latin typeface="Verdana" pitchFamily="34" charset="0"/>
        <a:ea typeface="+mn-ea"/>
        <a:cs typeface="Times New Roman" pitchFamily="18" charset="0"/>
      </a:defRPr>
    </a:lvl5pPr>
    <a:lvl6pPr marL="2286000" algn="l" defTabSz="914400" rtl="0" eaLnBrk="1" latinLnBrk="0" hangingPunct="1">
      <a:defRPr sz="1500" kern="1200">
        <a:solidFill>
          <a:schemeClr val="tx1"/>
        </a:solidFill>
        <a:latin typeface="Verdana" pitchFamily="34" charset="0"/>
        <a:ea typeface="+mn-ea"/>
        <a:cs typeface="Times New Roman" pitchFamily="18" charset="0"/>
      </a:defRPr>
    </a:lvl6pPr>
    <a:lvl7pPr marL="2743200" algn="l" defTabSz="914400" rtl="0" eaLnBrk="1" latinLnBrk="0" hangingPunct="1">
      <a:defRPr sz="1500" kern="1200">
        <a:solidFill>
          <a:schemeClr val="tx1"/>
        </a:solidFill>
        <a:latin typeface="Verdana" pitchFamily="34" charset="0"/>
        <a:ea typeface="+mn-ea"/>
        <a:cs typeface="Times New Roman" pitchFamily="18" charset="0"/>
      </a:defRPr>
    </a:lvl7pPr>
    <a:lvl8pPr marL="3200400" algn="l" defTabSz="914400" rtl="0" eaLnBrk="1" latinLnBrk="0" hangingPunct="1">
      <a:defRPr sz="1500" kern="1200">
        <a:solidFill>
          <a:schemeClr val="tx1"/>
        </a:solidFill>
        <a:latin typeface="Verdana" pitchFamily="34" charset="0"/>
        <a:ea typeface="+mn-ea"/>
        <a:cs typeface="Times New Roman" pitchFamily="18" charset="0"/>
      </a:defRPr>
    </a:lvl8pPr>
    <a:lvl9pPr marL="3657600" algn="l" defTabSz="914400" rtl="0" eaLnBrk="1" latinLnBrk="0" hangingPunct="1">
      <a:defRPr sz="1500" kern="1200">
        <a:solidFill>
          <a:schemeClr val="tx1"/>
        </a:solidFill>
        <a:latin typeface="Verdana" pitchFamily="34"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FF99"/>
    <a:srgbClr val="00FF00"/>
    <a:srgbClr val="F86E8F"/>
    <a:srgbClr val="5F5F5F"/>
    <a:srgbClr val="780621"/>
    <a:srgbClr val="66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833" autoAdjust="0"/>
    <p:restoredTop sz="94585" autoAdjust="0"/>
  </p:normalViewPr>
  <p:slideViewPr>
    <p:cSldViewPr snapToGrid="0">
      <p:cViewPr>
        <p:scale>
          <a:sx n="75" d="100"/>
          <a:sy n="75" d="100"/>
        </p:scale>
        <p:origin x="-636" y="-462"/>
      </p:cViewPr>
      <p:guideLst>
        <p:guide orient="horz" pos="2160"/>
        <p:guide pos="3264"/>
      </p:guideLst>
    </p:cSldViewPr>
  </p:slideViewPr>
  <p:outlineViewPr>
    <p:cViewPr>
      <p:scale>
        <a:sx n="33" d="100"/>
        <a:sy n="33" d="100"/>
      </p:scale>
      <p:origin x="48" y="2814"/>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7ED108E-92EE-4A68-AFC0-3671E2ADB57B}" type="datetimeFigureOut">
              <a:rPr lang="en-US"/>
              <a:pPr>
                <a:defRPr/>
              </a:pPr>
              <a:t>6/13/2013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27141E7-CE0F-489A-A290-947FF35DAAE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223EC-B11B-BB4F-B84A-5017B9DE1E49}" type="slidenum">
              <a:rPr lang="en-US" sz="1200"/>
              <a:pPr/>
              <a:t>10</a:t>
            </a:fld>
            <a:endParaRPr lang="en-US" sz="1200" dirty="0"/>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29283F-9FA9-E64B-9C3C-7FE4241F3717}" type="slidenum">
              <a:rPr lang="en-US" sz="1200"/>
              <a:pPr algn="r"/>
              <a:t>10</a:t>
            </a:fld>
            <a:endParaRPr lang="en-US" sz="1200" dirty="0"/>
          </a:p>
        </p:txBody>
      </p:sp>
      <p:sp>
        <p:nvSpPr>
          <p:cNvPr id="203779"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GB" b="1" dirty="0">
                <a:latin typeface="Times New Roman" charset="0"/>
              </a:rPr>
              <a:t>Slide 12: </a:t>
            </a:r>
            <a:r>
              <a:rPr lang="en-GB" dirty="0">
                <a:latin typeface="Times New Roman" charset="0"/>
              </a:rPr>
              <a:t>Next generation article publishing</a:t>
            </a:r>
            <a:endParaRPr lang="en-GB" b="1" dirty="0">
              <a:latin typeface="Times New Roman" charset="0"/>
            </a:endParaRPr>
          </a:p>
          <a:p>
            <a:r>
              <a:rPr lang="en-GB" dirty="0">
                <a:latin typeface="Times New Roman"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dirty="0"/>
              <a:t>’</a:t>
            </a:r>
            <a:r>
              <a:rPr lang="en-GB" altLang="ja-JP" dirty="0">
                <a:latin typeface="Times New Roman" charset="0"/>
              </a:rPr>
              <a:t>s journal. </a:t>
            </a:r>
          </a:p>
          <a:p>
            <a:endParaRPr lang="en-GB" dirty="0">
              <a:latin typeface="Times New Roman" charset="0"/>
            </a:endParaRPr>
          </a:p>
          <a:p>
            <a:r>
              <a:rPr lang="en-GB" dirty="0">
                <a:latin typeface="Times New Roman"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endParaRPr lang="en-GB" dirty="0">
              <a:latin typeface="Times New Roman" charset="0"/>
            </a:endParaRPr>
          </a:p>
          <a:p>
            <a:r>
              <a:rPr lang="en-GB" dirty="0">
                <a:latin typeface="Times New Roman"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endParaRPr lang="en-GB" dirty="0">
              <a:latin typeface="Times New Roman" charset="0"/>
            </a:endParaRPr>
          </a:p>
          <a:p>
            <a:endParaRPr lang="en-GB" b="1" dirty="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dirty="0"/>
          </a:p>
        </p:txBody>
      </p:sp>
      <p:sp>
        <p:nvSpPr>
          <p:cNvPr id="4" name="Slide Number Placeholder 3"/>
          <p:cNvSpPr>
            <a:spLocks noGrp="1"/>
          </p:cNvSpPr>
          <p:nvPr>
            <p:ph type="sldNum" sz="quarter" idx="10"/>
          </p:nvPr>
        </p:nvSpPr>
        <p:spPr/>
        <p:txBody>
          <a:bodyPr/>
          <a:lstStyle/>
          <a:p>
            <a:pPr>
              <a:defRPr/>
            </a:pPr>
            <a:fld id="{F27141E7-CE0F-489A-A290-947FF35DAAE6}" type="slidenum">
              <a:rPr lang="en-US" smtClean="0"/>
              <a:pPr>
                <a:defRPr/>
              </a:pPr>
              <a:t>11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223EC-B11B-BB4F-B84A-5017B9DE1E49}" type="slidenum">
              <a:rPr lang="en-US" sz="1200"/>
              <a:pPr/>
              <a:t>12</a:t>
            </a:fld>
            <a:endParaRPr lang="en-US" sz="1200" dirty="0"/>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29283F-9FA9-E64B-9C3C-7FE4241F3717}" type="slidenum">
              <a:rPr lang="en-US" sz="1200"/>
              <a:pPr algn="r"/>
              <a:t>12</a:t>
            </a:fld>
            <a:endParaRPr lang="en-US" sz="1200" dirty="0"/>
          </a:p>
        </p:txBody>
      </p:sp>
      <p:sp>
        <p:nvSpPr>
          <p:cNvPr id="203779"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GB" b="1" dirty="0">
                <a:latin typeface="Times New Roman" charset="0"/>
              </a:rPr>
              <a:t>Slide 12: </a:t>
            </a:r>
            <a:r>
              <a:rPr lang="en-GB" dirty="0">
                <a:latin typeface="Times New Roman" charset="0"/>
              </a:rPr>
              <a:t>Next generation article publishing</a:t>
            </a:r>
            <a:endParaRPr lang="en-GB" b="1" dirty="0">
              <a:latin typeface="Times New Roman" charset="0"/>
            </a:endParaRPr>
          </a:p>
          <a:p>
            <a:r>
              <a:rPr lang="en-GB" dirty="0">
                <a:latin typeface="Times New Roman"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dirty="0"/>
              <a:t>’</a:t>
            </a:r>
            <a:r>
              <a:rPr lang="en-GB" altLang="ja-JP" dirty="0">
                <a:latin typeface="Times New Roman" charset="0"/>
              </a:rPr>
              <a:t>s journal. </a:t>
            </a:r>
          </a:p>
          <a:p>
            <a:endParaRPr lang="en-GB" dirty="0">
              <a:latin typeface="Times New Roman" charset="0"/>
            </a:endParaRPr>
          </a:p>
          <a:p>
            <a:r>
              <a:rPr lang="en-GB" dirty="0">
                <a:latin typeface="Times New Roman"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endParaRPr lang="en-GB" dirty="0">
              <a:latin typeface="Times New Roman" charset="0"/>
            </a:endParaRPr>
          </a:p>
          <a:p>
            <a:r>
              <a:rPr lang="en-GB" dirty="0">
                <a:latin typeface="Times New Roman"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endParaRPr lang="en-GB" dirty="0">
              <a:latin typeface="Times New Roman" charset="0"/>
            </a:endParaRPr>
          </a:p>
          <a:p>
            <a:endParaRPr lang="en-GB" b="1" dirty="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223EC-B11B-BB4F-B84A-5017B9DE1E49}" type="slidenum">
              <a:rPr lang="en-US" sz="1200"/>
              <a:pPr/>
              <a:t>13</a:t>
            </a:fld>
            <a:endParaRPr lang="en-US" sz="1200" dirty="0"/>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29283F-9FA9-E64B-9C3C-7FE4241F3717}" type="slidenum">
              <a:rPr lang="en-US" sz="1200"/>
              <a:pPr algn="r"/>
              <a:t>13</a:t>
            </a:fld>
            <a:endParaRPr lang="en-US" sz="1200" dirty="0"/>
          </a:p>
        </p:txBody>
      </p:sp>
      <p:sp>
        <p:nvSpPr>
          <p:cNvPr id="203779"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GB" b="1" dirty="0">
                <a:latin typeface="Times New Roman" charset="0"/>
              </a:rPr>
              <a:t>Slide 12: </a:t>
            </a:r>
            <a:r>
              <a:rPr lang="en-GB" dirty="0">
                <a:latin typeface="Times New Roman" charset="0"/>
              </a:rPr>
              <a:t>Next generation article publishing</a:t>
            </a:r>
            <a:endParaRPr lang="en-GB" b="1" dirty="0">
              <a:latin typeface="Times New Roman" charset="0"/>
            </a:endParaRPr>
          </a:p>
          <a:p>
            <a:r>
              <a:rPr lang="en-GB" dirty="0">
                <a:latin typeface="Times New Roman"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dirty="0"/>
              <a:t>’</a:t>
            </a:r>
            <a:r>
              <a:rPr lang="en-GB" altLang="ja-JP" dirty="0">
                <a:latin typeface="Times New Roman" charset="0"/>
              </a:rPr>
              <a:t>s journal. </a:t>
            </a:r>
          </a:p>
          <a:p>
            <a:endParaRPr lang="en-GB" dirty="0">
              <a:latin typeface="Times New Roman" charset="0"/>
            </a:endParaRPr>
          </a:p>
          <a:p>
            <a:r>
              <a:rPr lang="en-GB" dirty="0">
                <a:latin typeface="Times New Roman"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endParaRPr lang="en-GB" dirty="0">
              <a:latin typeface="Times New Roman" charset="0"/>
            </a:endParaRPr>
          </a:p>
          <a:p>
            <a:r>
              <a:rPr lang="en-GB" dirty="0">
                <a:latin typeface="Times New Roman"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endParaRPr lang="en-GB" dirty="0">
              <a:latin typeface="Times New Roman" charset="0"/>
            </a:endParaRPr>
          </a:p>
          <a:p>
            <a:endParaRPr lang="en-GB" b="1" dirty="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223EC-B11B-BB4F-B84A-5017B9DE1E49}" type="slidenum">
              <a:rPr lang="en-US" sz="1200"/>
              <a:pPr/>
              <a:t>53</a:t>
            </a:fld>
            <a:endParaRPr lang="en-US" sz="1200" dirty="0"/>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29283F-9FA9-E64B-9C3C-7FE4241F3717}" type="slidenum">
              <a:rPr lang="en-US" sz="1200"/>
              <a:pPr algn="r"/>
              <a:t>53</a:t>
            </a:fld>
            <a:endParaRPr lang="en-US" sz="1200" dirty="0"/>
          </a:p>
        </p:txBody>
      </p:sp>
      <p:sp>
        <p:nvSpPr>
          <p:cNvPr id="203779"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GB" b="1" dirty="0">
                <a:latin typeface="Times New Roman" charset="0"/>
              </a:rPr>
              <a:t>Slide 12: </a:t>
            </a:r>
            <a:r>
              <a:rPr lang="en-GB" dirty="0">
                <a:latin typeface="Times New Roman" charset="0"/>
              </a:rPr>
              <a:t>Next generation article publishing</a:t>
            </a:r>
            <a:endParaRPr lang="en-GB" b="1" dirty="0">
              <a:latin typeface="Times New Roman" charset="0"/>
            </a:endParaRPr>
          </a:p>
          <a:p>
            <a:r>
              <a:rPr lang="en-GB" dirty="0">
                <a:latin typeface="Times New Roman"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dirty="0"/>
              <a:t>’</a:t>
            </a:r>
            <a:r>
              <a:rPr lang="en-GB" altLang="ja-JP" dirty="0">
                <a:latin typeface="Times New Roman" charset="0"/>
              </a:rPr>
              <a:t>s journal. </a:t>
            </a:r>
          </a:p>
          <a:p>
            <a:endParaRPr lang="en-GB" dirty="0">
              <a:latin typeface="Times New Roman" charset="0"/>
            </a:endParaRPr>
          </a:p>
          <a:p>
            <a:r>
              <a:rPr lang="en-GB" dirty="0">
                <a:latin typeface="Times New Roman"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endParaRPr lang="en-GB" dirty="0">
              <a:latin typeface="Times New Roman" charset="0"/>
            </a:endParaRPr>
          </a:p>
          <a:p>
            <a:r>
              <a:rPr lang="en-GB" dirty="0">
                <a:latin typeface="Times New Roman"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endParaRPr lang="en-GB" dirty="0">
              <a:latin typeface="Times New Roman" charset="0"/>
            </a:endParaRPr>
          </a:p>
          <a:p>
            <a:endParaRPr lang="en-GB" b="1"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a:cs typeface="Times New Roman"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a:cs typeface="Times New Roman"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a:cs typeface="Times New Roman"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a:cs typeface="Times New Roman"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a:cs typeface="Times New Roman" charset="0"/>
              </a:endParaRPr>
            </a:p>
          </p:txBody>
        </p:sp>
      </p:grpSp>
      <p:sp>
        <p:nvSpPr>
          <p:cNvPr id="29707" name="Rectangle 11"/>
          <p:cNvSpPr>
            <a:spLocks noGrp="1" noChangeArrowheads="1"/>
          </p:cNvSpPr>
          <p:nvPr>
            <p:ph type="ctrTitle" sz="quarter"/>
          </p:nvPr>
        </p:nvSpPr>
        <p:spPr>
          <a:xfrm>
            <a:off x="685800" y="1736725"/>
            <a:ext cx="7772400" cy="1920875"/>
          </a:xfrm>
        </p:spPr>
        <p:txBody>
          <a:bodyPr/>
          <a:lstStyle>
            <a:lvl1pPr>
              <a:defRPr sz="6000"/>
            </a:lvl1pPr>
          </a:lstStyle>
          <a:p>
            <a:r>
              <a:rPr lang="bg-BG"/>
              <a:t>Click to edit Master title style</a:t>
            </a:r>
          </a:p>
        </p:txBody>
      </p:sp>
      <p:sp>
        <p:nvSpPr>
          <p:cNvPr id="297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bg-BG"/>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bg-BG"/>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bg-BG"/>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5BF1A1E-C800-46C5-8384-F56A6017424E}" type="slidenum">
              <a:rPr lang="bg-BG"/>
              <a:pPr>
                <a:defRPr/>
              </a:pPr>
              <a:t>‹#›</a:t>
            </a:fld>
            <a:endParaRPr lang="bg-BG"/>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D8075755-2B25-415F-968E-B7818BAB5441}"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9B643144-AAEA-45C3-8B0A-953E5D5C69B7}"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bg-BG"/>
          </a:p>
        </p:txBody>
      </p:sp>
      <p:sp>
        <p:nvSpPr>
          <p:cNvPr id="8" name="Rectangle 3"/>
          <p:cNvSpPr>
            <a:spLocks noGrp="1" noChangeArrowheads="1"/>
          </p:cNvSpPr>
          <p:nvPr>
            <p:ph type="sldNum" sz="quarter" idx="11"/>
          </p:nvPr>
        </p:nvSpPr>
        <p:spPr>
          <a:ln/>
        </p:spPr>
        <p:txBody>
          <a:bodyPr/>
          <a:lstStyle>
            <a:lvl1pPr>
              <a:defRPr/>
            </a:lvl1pPr>
          </a:lstStyle>
          <a:p>
            <a:pPr>
              <a:defRPr/>
            </a:pPr>
            <a:fld id="{D560DA70-CF96-4899-BF0E-AE37F37295E7}" type="slidenum">
              <a:rPr lang="bg-BG"/>
              <a:pPr>
                <a:defRPr/>
              </a:pPr>
              <a:t>‹#›</a:t>
            </a:fld>
            <a:endParaRPr lang="bg-BG"/>
          </a:p>
        </p:txBody>
      </p:sp>
      <p:sp>
        <p:nvSpPr>
          <p:cNvPr id="9"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EDB76D46-8739-4316-9AB4-DE6E5C447329}"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316D00C5-C7F2-43D9-BFFD-A0CA4B7C7FA3}"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AFE8F6C3-8200-4A67-B6AF-6C5D8FB81477}"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bg-BG"/>
          </a:p>
        </p:txBody>
      </p:sp>
      <p:sp>
        <p:nvSpPr>
          <p:cNvPr id="6" name="Rectangle 3"/>
          <p:cNvSpPr>
            <a:spLocks noGrp="1" noChangeArrowheads="1"/>
          </p:cNvSpPr>
          <p:nvPr>
            <p:ph type="sldNum" sz="quarter" idx="11"/>
          </p:nvPr>
        </p:nvSpPr>
        <p:spPr>
          <a:ln/>
        </p:spPr>
        <p:txBody>
          <a:bodyPr/>
          <a:lstStyle>
            <a:lvl1pPr>
              <a:defRPr/>
            </a:lvl1pPr>
          </a:lstStyle>
          <a:p>
            <a:pPr>
              <a:defRPr/>
            </a:pPr>
            <a:fld id="{902A0169-D91B-4EF5-9A60-9428B91F1B4F}" type="slidenum">
              <a:rPr lang="bg-BG"/>
              <a:pPr>
                <a:defRPr/>
              </a:pPr>
              <a:t>‹#›</a:t>
            </a:fld>
            <a:endParaRPr lang="bg-BG"/>
          </a:p>
        </p:txBody>
      </p:sp>
      <p:sp>
        <p:nvSpPr>
          <p:cNvPr id="7"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bg-BG"/>
          </a:p>
        </p:txBody>
      </p:sp>
      <p:sp>
        <p:nvSpPr>
          <p:cNvPr id="8" name="Rectangle 3"/>
          <p:cNvSpPr>
            <a:spLocks noGrp="1" noChangeArrowheads="1"/>
          </p:cNvSpPr>
          <p:nvPr>
            <p:ph type="sldNum" sz="quarter" idx="11"/>
          </p:nvPr>
        </p:nvSpPr>
        <p:spPr>
          <a:ln/>
        </p:spPr>
        <p:txBody>
          <a:bodyPr/>
          <a:lstStyle>
            <a:lvl1pPr>
              <a:defRPr/>
            </a:lvl1pPr>
          </a:lstStyle>
          <a:p>
            <a:pPr>
              <a:defRPr/>
            </a:pPr>
            <a:fld id="{FE4B2897-660B-46D7-9D3D-E3DA627B3552}" type="slidenum">
              <a:rPr lang="bg-BG"/>
              <a:pPr>
                <a:defRPr/>
              </a:pPr>
              <a:t>‹#›</a:t>
            </a:fld>
            <a:endParaRPr lang="bg-BG"/>
          </a:p>
        </p:txBody>
      </p:sp>
      <p:sp>
        <p:nvSpPr>
          <p:cNvPr id="9"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bg-BG"/>
          </a:p>
        </p:txBody>
      </p:sp>
      <p:sp>
        <p:nvSpPr>
          <p:cNvPr id="4" name="Rectangle 3"/>
          <p:cNvSpPr>
            <a:spLocks noGrp="1" noChangeArrowheads="1"/>
          </p:cNvSpPr>
          <p:nvPr>
            <p:ph type="sldNum" sz="quarter" idx="11"/>
          </p:nvPr>
        </p:nvSpPr>
        <p:spPr>
          <a:ln/>
        </p:spPr>
        <p:txBody>
          <a:bodyPr/>
          <a:lstStyle>
            <a:lvl1pPr>
              <a:defRPr/>
            </a:lvl1pPr>
          </a:lstStyle>
          <a:p>
            <a:pPr>
              <a:defRPr/>
            </a:pPr>
            <a:fld id="{02296680-87B0-4EEB-90BF-D796C5E0CBC2}" type="slidenum">
              <a:rPr lang="bg-BG"/>
              <a:pPr>
                <a:defRPr/>
              </a:pPr>
              <a:t>‹#›</a:t>
            </a:fld>
            <a:endParaRPr lang="bg-BG"/>
          </a:p>
        </p:txBody>
      </p:sp>
      <p:sp>
        <p:nvSpPr>
          <p:cNvPr id="5"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bg-BG"/>
          </a:p>
        </p:txBody>
      </p:sp>
      <p:sp>
        <p:nvSpPr>
          <p:cNvPr id="3" name="Rectangle 3"/>
          <p:cNvSpPr>
            <a:spLocks noGrp="1" noChangeArrowheads="1"/>
          </p:cNvSpPr>
          <p:nvPr>
            <p:ph type="sldNum" sz="quarter" idx="11"/>
          </p:nvPr>
        </p:nvSpPr>
        <p:spPr>
          <a:ln/>
        </p:spPr>
        <p:txBody>
          <a:bodyPr/>
          <a:lstStyle>
            <a:lvl1pPr>
              <a:defRPr/>
            </a:lvl1pPr>
          </a:lstStyle>
          <a:p>
            <a:pPr>
              <a:defRPr/>
            </a:pPr>
            <a:fld id="{5AEF285C-CB28-4EAA-95D5-C89A1B3E9E32}" type="slidenum">
              <a:rPr lang="bg-BG"/>
              <a:pPr>
                <a:defRPr/>
              </a:pPr>
              <a:t>‹#›</a:t>
            </a:fld>
            <a:endParaRPr lang="bg-BG"/>
          </a:p>
        </p:txBody>
      </p:sp>
      <p:sp>
        <p:nvSpPr>
          <p:cNvPr id="4"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bg-BG"/>
          </a:p>
        </p:txBody>
      </p:sp>
      <p:sp>
        <p:nvSpPr>
          <p:cNvPr id="6" name="Rectangle 3"/>
          <p:cNvSpPr>
            <a:spLocks noGrp="1" noChangeArrowheads="1"/>
          </p:cNvSpPr>
          <p:nvPr>
            <p:ph type="sldNum" sz="quarter" idx="11"/>
          </p:nvPr>
        </p:nvSpPr>
        <p:spPr>
          <a:ln/>
        </p:spPr>
        <p:txBody>
          <a:bodyPr/>
          <a:lstStyle>
            <a:lvl1pPr>
              <a:defRPr/>
            </a:lvl1pPr>
          </a:lstStyle>
          <a:p>
            <a:pPr>
              <a:defRPr/>
            </a:pPr>
            <a:fld id="{DD1A2483-AB09-45CC-A3D4-479FBCB970FE}" type="slidenum">
              <a:rPr lang="bg-BG"/>
              <a:pPr>
                <a:defRPr/>
              </a:pPr>
              <a:t>‹#›</a:t>
            </a:fld>
            <a:endParaRPr lang="bg-BG"/>
          </a:p>
        </p:txBody>
      </p:sp>
      <p:sp>
        <p:nvSpPr>
          <p:cNvPr id="7"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bg-BG"/>
          </a:p>
        </p:txBody>
      </p:sp>
      <p:sp>
        <p:nvSpPr>
          <p:cNvPr id="6" name="Rectangle 3"/>
          <p:cNvSpPr>
            <a:spLocks noGrp="1" noChangeArrowheads="1"/>
          </p:cNvSpPr>
          <p:nvPr>
            <p:ph type="sldNum" sz="quarter" idx="11"/>
          </p:nvPr>
        </p:nvSpPr>
        <p:spPr>
          <a:ln/>
        </p:spPr>
        <p:txBody>
          <a:bodyPr/>
          <a:lstStyle>
            <a:lvl1pPr>
              <a:defRPr/>
            </a:lvl1pPr>
          </a:lstStyle>
          <a:p>
            <a:pPr>
              <a:defRPr/>
            </a:pPr>
            <a:fld id="{065C4180-AB7F-4240-911D-C5B1E60313BA}" type="slidenum">
              <a:rPr lang="bg-BG"/>
              <a:pPr>
                <a:defRPr/>
              </a:pPr>
              <a:t>‹#›</a:t>
            </a:fld>
            <a:endParaRPr lang="bg-BG"/>
          </a:p>
        </p:txBody>
      </p:sp>
      <p:sp>
        <p:nvSpPr>
          <p:cNvPr id="7"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cs typeface="Times New Roman" charset="0"/>
              </a:defRPr>
            </a:lvl1pPr>
          </a:lstStyle>
          <a:p>
            <a:pPr>
              <a:defRPr/>
            </a:pPr>
            <a:endParaRPr lang="bg-BG"/>
          </a:p>
        </p:txBody>
      </p:sp>
      <p:sp>
        <p:nvSpPr>
          <p:cNvPr id="286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Times New Roman" charset="0"/>
              </a:defRPr>
            </a:lvl1pPr>
          </a:lstStyle>
          <a:p>
            <a:pPr>
              <a:defRPr/>
            </a:pPr>
            <a:fld id="{77729AF6-9464-42E0-A6A0-2C114574DC8B}" type="slidenum">
              <a:rPr lang="bg-BG"/>
              <a:pPr>
                <a:defRPr/>
              </a:pPr>
              <a:t>‹#›</a:t>
            </a:fld>
            <a:endParaRPr lang="bg-BG"/>
          </a:p>
        </p:txBody>
      </p:sp>
      <p:grpSp>
        <p:nvGrpSpPr>
          <p:cNvPr id="2052" name="Group 4"/>
          <p:cNvGrpSpPr>
            <a:grpSpLocks/>
          </p:cNvGrpSpPr>
          <p:nvPr/>
        </p:nvGrpSpPr>
        <p:grpSpPr bwMode="auto">
          <a:xfrm>
            <a:off x="0" y="0"/>
            <a:ext cx="9140825" cy="6850063"/>
            <a:chOff x="0" y="0"/>
            <a:chExt cx="5758" cy="4315"/>
          </a:xfrm>
        </p:grpSpPr>
        <p:grpSp>
          <p:nvGrpSpPr>
            <p:cNvPr id="2056" name="Group 5"/>
            <p:cNvGrpSpPr>
              <a:grpSpLocks/>
            </p:cNvGrpSpPr>
            <p:nvPr userDrawn="1"/>
          </p:nvGrpSpPr>
          <p:grpSpPr bwMode="auto">
            <a:xfrm>
              <a:off x="1728" y="2230"/>
              <a:ext cx="4027" cy="2085"/>
              <a:chOff x="1728" y="2230"/>
              <a:chExt cx="4027" cy="2085"/>
            </a:xfrm>
          </p:grpSpPr>
          <p:sp>
            <p:nvSpPr>
              <p:cNvPr id="286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a:cs typeface="Times New Roman" charset="0"/>
                </a:endParaRPr>
              </a:p>
            </p:txBody>
          </p:sp>
          <p:sp>
            <p:nvSpPr>
              <p:cNvPr id="286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a:cs typeface="Times New Roman" charset="0"/>
                </a:endParaRPr>
              </a:p>
            </p:txBody>
          </p:sp>
          <p:sp>
            <p:nvSpPr>
              <p:cNvPr id="286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a:cs typeface="Times New Roman" charset="0"/>
                </a:endParaRPr>
              </a:p>
            </p:txBody>
          </p:sp>
          <p:sp>
            <p:nvSpPr>
              <p:cNvPr id="2868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a:cs typeface="Times New Roman" charset="0"/>
                </a:endParaRPr>
              </a:p>
            </p:txBody>
          </p:sp>
          <p:sp>
            <p:nvSpPr>
              <p:cNvPr id="286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grpSp>
        <p:sp>
          <p:nvSpPr>
            <p:cNvPr id="286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sp>
          <p:nvSpPr>
            <p:cNvPr id="2868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a:cs typeface="Times New Roman" charset="0"/>
              </a:endParaRPr>
            </a:p>
          </p:txBody>
        </p:sp>
      </p:grpSp>
      <p:sp>
        <p:nvSpPr>
          <p:cNvPr id="286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bg-BG" smtClean="0"/>
              <a:t>Click to edit Master title style</a:t>
            </a:r>
          </a:p>
        </p:txBody>
      </p:sp>
      <p:sp>
        <p:nvSpPr>
          <p:cNvPr id="286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cs typeface="Times New Roman" charset="0"/>
              </a:defRPr>
            </a:lvl1pPr>
          </a:lstStyle>
          <a:p>
            <a:pPr>
              <a:defRPr/>
            </a:pPr>
            <a:endParaRPr lang="bg-BG"/>
          </a:p>
        </p:txBody>
      </p:sp>
      <p:sp>
        <p:nvSpPr>
          <p:cNvPr id="286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bg-BG" smtClean="0"/>
              <a:t>Click to edit Master text styles</a:t>
            </a:r>
          </a:p>
          <a:p>
            <a:pPr lvl="1"/>
            <a:r>
              <a:rPr lang="bg-BG" smtClean="0"/>
              <a:t>Second level</a:t>
            </a:r>
          </a:p>
          <a:p>
            <a:pPr lvl="2"/>
            <a:r>
              <a:rPr lang="bg-BG" smtClean="0"/>
              <a:t>Third level</a:t>
            </a:r>
          </a:p>
          <a:p>
            <a:pPr lvl="3"/>
            <a:r>
              <a:rPr lang="bg-BG" smtClean="0"/>
              <a:t>Fourth level</a:t>
            </a:r>
          </a:p>
          <a:p>
            <a:pPr lvl="4"/>
            <a:r>
              <a:rPr lang="bg-BG" smtClean="0"/>
              <a:t>Fifth level</a:t>
            </a:r>
          </a:p>
        </p:txBody>
      </p:sp>
    </p:spTree>
  </p:cSld>
  <p:clrMap bg1="dk2" tx1="lt1" bg2="dk1" tx2="lt2" accent1="accent1" accent2="accent2" accent3="accent3" accent4="accent4" accent5="accent5" accent6="accent6" hlink="hlink" folHlink="folHlink"/>
  <p:sldLayoutIdLst>
    <p:sldLayoutId id="2147483733"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5.emf"/><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http://www.pensoft.net/journal_home_page.php?journal_id=2&amp;page=home&amp;SESID=5fe1c41dab91b552645961db8a175bb6" TargetMode="External"/><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scratchpads.eu/"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p:cNvSpPr>
            <a:spLocks noGrp="1"/>
          </p:cNvSpPr>
          <p:nvPr>
            <p:ph type="subTitle" idx="1"/>
          </p:nvPr>
        </p:nvSpPr>
        <p:spPr>
          <a:xfrm>
            <a:off x="1185104" y="1530626"/>
            <a:ext cx="7481818" cy="1295400"/>
          </a:xfrm>
        </p:spPr>
        <p:txBody>
          <a:bodyPr>
            <a:noAutofit/>
          </a:bodyPr>
          <a:lstStyle/>
          <a:p>
            <a:pPr algn="ctr"/>
            <a:r>
              <a:rPr lang="en-US" sz="4400" b="1" dirty="0" err="1" smtClean="0"/>
              <a:t>Pensoft</a:t>
            </a:r>
            <a:r>
              <a:rPr lang="en-US" sz="4400" b="1" dirty="0" smtClean="0"/>
              <a:t> Writing Tool </a:t>
            </a:r>
          </a:p>
          <a:p>
            <a:pPr algn="ctr"/>
            <a:r>
              <a:rPr lang="en-US" sz="4400" b="1" dirty="0" smtClean="0"/>
              <a:t>(PWT)</a:t>
            </a:r>
            <a:endParaRPr lang="en-US" sz="5400" b="1" dirty="0" smtClean="0"/>
          </a:p>
        </p:txBody>
      </p:sp>
      <p:sp>
        <p:nvSpPr>
          <p:cNvPr id="13318" name="Subtitle 2"/>
          <p:cNvSpPr txBox="1">
            <a:spLocks/>
          </p:cNvSpPr>
          <p:nvPr/>
        </p:nvSpPr>
        <p:spPr bwMode="auto">
          <a:xfrm>
            <a:off x="1636864" y="3342640"/>
            <a:ext cx="6887818" cy="609600"/>
          </a:xfrm>
          <a:prstGeom prst="rect">
            <a:avLst/>
          </a:prstGeom>
          <a:noFill/>
          <a:ln w="9525">
            <a:noFill/>
            <a:miter lim="800000"/>
            <a:headEnd/>
            <a:tailEnd/>
          </a:ln>
        </p:spPr>
        <p:txBody>
          <a:bodyPr/>
          <a:lstStyle/>
          <a:p>
            <a:pPr algn="ctr">
              <a:spcBef>
                <a:spcPct val="20000"/>
              </a:spcBef>
              <a:buFont typeface="Arial" charset="0"/>
              <a:buNone/>
            </a:pPr>
            <a:r>
              <a:rPr lang="en-GB" sz="2200" dirty="0" err="1">
                <a:latin typeface="Calibri" pitchFamily="34" charset="0"/>
              </a:rPr>
              <a:t>Lyubomir</a:t>
            </a:r>
            <a:r>
              <a:rPr lang="en-GB" sz="2200" dirty="0">
                <a:latin typeface="Calibri" pitchFamily="34" charset="0"/>
              </a:rPr>
              <a:t> </a:t>
            </a:r>
            <a:r>
              <a:rPr lang="en-GB" sz="2200" dirty="0" err="1" smtClean="0">
                <a:latin typeface="Calibri" pitchFamily="34" charset="0"/>
              </a:rPr>
              <a:t>Penev</a:t>
            </a:r>
            <a:endParaRPr lang="en-US" sz="2200" dirty="0">
              <a:latin typeface="Calibri" pitchFamily="34" charset="0"/>
            </a:endParaRPr>
          </a:p>
        </p:txBody>
      </p:sp>
      <p:sp>
        <p:nvSpPr>
          <p:cNvPr id="12" name="Rectangle 11"/>
          <p:cNvSpPr/>
          <p:nvPr/>
        </p:nvSpPr>
        <p:spPr>
          <a:xfrm>
            <a:off x="2449103" y="5736148"/>
            <a:ext cx="4866936" cy="584775"/>
          </a:xfrm>
          <a:prstGeom prst="rect">
            <a:avLst/>
          </a:prstGeom>
        </p:spPr>
        <p:txBody>
          <a:bodyPr wrap="square">
            <a:spAutoFit/>
          </a:bodyPr>
          <a:lstStyle/>
          <a:p>
            <a:pPr algn="ctr">
              <a:spcBef>
                <a:spcPct val="20000"/>
              </a:spcBef>
            </a:pPr>
            <a:r>
              <a:rPr lang="en-US" sz="1600" dirty="0" err="1" smtClean="0">
                <a:latin typeface="Calibri" pitchFamily="34" charset="0"/>
              </a:rPr>
              <a:t>ViBRANT</a:t>
            </a:r>
            <a:r>
              <a:rPr lang="en-US" sz="1600" dirty="0" smtClean="0">
                <a:latin typeface="Calibri" pitchFamily="34" charset="0"/>
              </a:rPr>
              <a:t> Tools for DNA taxonomists,  11 June 2013, </a:t>
            </a:r>
            <a:r>
              <a:rPr lang="en-US" sz="1600" dirty="0" err="1" smtClean="0">
                <a:latin typeface="Calibri" pitchFamily="34" charset="0"/>
              </a:rPr>
              <a:t>Brussles</a:t>
            </a:r>
            <a:endParaRPr lang="en-US" sz="1600" dirty="0" smtClean="0">
              <a:latin typeface="Calibri" pitchFamily="34" charset="0"/>
            </a:endParaRPr>
          </a:p>
        </p:txBody>
      </p:sp>
      <p:pic>
        <p:nvPicPr>
          <p:cNvPr id="13" name="Picture 3" descr="F:\PENSOFT\PENSOFT_LOGO.jpg"/>
          <p:cNvPicPr>
            <a:picLocks noChangeAspect="1" noChangeArrowheads="1"/>
          </p:cNvPicPr>
          <p:nvPr/>
        </p:nvPicPr>
        <p:blipFill>
          <a:blip r:embed="rId2" cstate="print"/>
          <a:srcRect/>
          <a:stretch>
            <a:fillRect/>
          </a:stretch>
        </p:blipFill>
        <p:spPr bwMode="auto">
          <a:xfrm>
            <a:off x="588738" y="5736148"/>
            <a:ext cx="1667325" cy="353392"/>
          </a:xfrm>
          <a:prstGeom prst="rect">
            <a:avLst/>
          </a:prstGeom>
          <a:noFill/>
          <a:ln w="9525">
            <a:noFill/>
            <a:miter lim="800000"/>
            <a:headEnd/>
            <a:tailEnd/>
          </a:ln>
        </p:spPr>
      </p:pic>
      <p:grpSp>
        <p:nvGrpSpPr>
          <p:cNvPr id="2" name="Group 39"/>
          <p:cNvGrpSpPr>
            <a:grpSpLocks/>
          </p:cNvGrpSpPr>
          <p:nvPr/>
        </p:nvGrpSpPr>
        <p:grpSpPr bwMode="auto">
          <a:xfrm>
            <a:off x="7488759" y="5525107"/>
            <a:ext cx="1562956" cy="845585"/>
            <a:chOff x="647" y="753"/>
            <a:chExt cx="3403" cy="1612"/>
          </a:xfrm>
        </p:grpSpPr>
        <p:pic>
          <p:nvPicPr>
            <p:cNvPr id="9" name="Picture 38" descr="ViBRANT Logo No Text-Large"/>
            <p:cNvPicPr>
              <a:picLocks noChangeAspect="1" noChangeArrowheads="1"/>
            </p:cNvPicPr>
            <p:nvPr/>
          </p:nvPicPr>
          <p:blipFill>
            <a:blip r:embed="rId3" cstate="print"/>
            <a:srcRect/>
            <a:stretch>
              <a:fillRect/>
            </a:stretch>
          </p:blipFill>
          <p:spPr bwMode="auto">
            <a:xfrm>
              <a:off x="647" y="753"/>
              <a:ext cx="2008" cy="1305"/>
            </a:xfrm>
            <a:prstGeom prst="rect">
              <a:avLst/>
            </a:prstGeom>
            <a:noFill/>
          </p:spPr>
        </p:pic>
        <p:sp>
          <p:nvSpPr>
            <p:cNvPr id="10" name="Text Box 32"/>
            <p:cNvSpPr txBox="1">
              <a:spLocks noChangeArrowheads="1"/>
            </p:cNvSpPr>
            <p:nvPr/>
          </p:nvSpPr>
          <p:spPr bwMode="auto">
            <a:xfrm>
              <a:off x="1754" y="1478"/>
              <a:ext cx="2296" cy="645"/>
            </a:xfrm>
            <a:prstGeom prst="rect">
              <a:avLst/>
            </a:prstGeom>
            <a:noFill/>
            <a:ln w="9525">
              <a:noFill/>
              <a:miter lim="800000"/>
              <a:headEnd/>
              <a:tailEnd/>
            </a:ln>
          </p:spPr>
          <p:txBody>
            <a:bodyPr wrap="none">
              <a:spAutoFit/>
            </a:bodyPr>
            <a:lstStyle/>
            <a:p>
              <a:pPr>
                <a:tabLst>
                  <a:tab pos="533400" algn="l"/>
                </a:tabLst>
              </a:pPr>
              <a:r>
                <a:rPr lang="en-US" sz="1600" dirty="0" err="1" smtClean="0">
                  <a:latin typeface="Helvetica" pitchFamily="-48" charset="0"/>
                </a:rPr>
                <a:t>ViBRANT</a:t>
              </a:r>
              <a:endParaRPr lang="en-US" sz="1600" dirty="0">
                <a:latin typeface="Helvetica" pitchFamily="-48" charset="0"/>
              </a:endParaRPr>
            </a:p>
          </p:txBody>
        </p:sp>
        <p:sp>
          <p:nvSpPr>
            <p:cNvPr id="11" name="Text Box 33"/>
            <p:cNvSpPr txBox="1">
              <a:spLocks noChangeArrowheads="1"/>
            </p:cNvSpPr>
            <p:nvPr/>
          </p:nvSpPr>
          <p:spPr bwMode="auto">
            <a:xfrm>
              <a:off x="1948" y="1836"/>
              <a:ext cx="360" cy="529"/>
            </a:xfrm>
            <a:prstGeom prst="rect">
              <a:avLst/>
            </a:prstGeom>
            <a:noFill/>
            <a:ln w="9525">
              <a:noFill/>
              <a:miter lim="800000"/>
              <a:headEnd/>
              <a:tailEnd/>
            </a:ln>
          </p:spPr>
          <p:txBody>
            <a:bodyPr wrap="none">
              <a:spAutoFit/>
            </a:bodyPr>
            <a:lstStyle/>
            <a:p>
              <a:endParaRPr lang="en-US" i="1" dirty="0"/>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idx="4294967295"/>
          </p:nvPr>
        </p:nvSpPr>
        <p:spPr>
          <a:xfrm>
            <a:off x="508000" y="0"/>
            <a:ext cx="8229600" cy="1143000"/>
          </a:xfrm>
        </p:spPr>
        <p:txBody>
          <a:bodyPr/>
          <a:lstStyle/>
          <a:p>
            <a:pPr algn="r"/>
            <a:r>
              <a:rPr lang="en-US" sz="4000" b="0" dirty="0" err="1">
                <a:solidFill>
                  <a:schemeClr val="tx1"/>
                </a:solidFill>
                <a:latin typeface="Arial" charset="0"/>
                <a:ea typeface="ＭＳ Ｐゴシック" charset="0"/>
                <a:cs typeface="ＭＳ Ｐゴシック" charset="0"/>
              </a:rPr>
              <a:t>Pensoft</a:t>
            </a:r>
            <a:r>
              <a:rPr lang="en-US" sz="4000" b="0" dirty="0">
                <a:solidFill>
                  <a:schemeClr val="tx1"/>
                </a:solidFill>
                <a:latin typeface="Arial" charset="0"/>
                <a:ea typeface="ＭＳ Ｐゴシック" charset="0"/>
                <a:cs typeface="ＭＳ Ｐゴシック" charset="0"/>
              </a:rPr>
              <a:t> </a:t>
            </a:r>
            <a:r>
              <a:rPr lang="en-US" sz="4000" b="0" dirty="0" smtClean="0">
                <a:solidFill>
                  <a:schemeClr val="tx1"/>
                </a:solidFill>
                <a:latin typeface="Arial" charset="0"/>
                <a:ea typeface="ＭＳ Ｐゴシック" charset="0"/>
                <a:cs typeface="ＭＳ Ｐゴシック" charset="0"/>
              </a:rPr>
              <a:t>Writing Tool (PWT)</a:t>
            </a:r>
            <a:endParaRPr lang="en-US" sz="4000" b="0" dirty="0">
              <a:solidFill>
                <a:schemeClr val="tx1"/>
              </a:solidFill>
              <a:latin typeface="Arial" charset="0"/>
              <a:ea typeface="ＭＳ Ｐゴシック" charset="0"/>
              <a:cs typeface="ＭＳ Ｐゴシック" charset="0"/>
            </a:endParaRPr>
          </a:p>
        </p:txBody>
      </p:sp>
      <p:pic>
        <p:nvPicPr>
          <p:cNvPr id="2" name="Picture 1"/>
          <p:cNvPicPr>
            <a:picLocks noChangeAspect="1"/>
          </p:cNvPicPr>
          <p:nvPr/>
        </p:nvPicPr>
        <p:blipFill>
          <a:blip r:embed="rId3" cstate="print"/>
          <a:stretch>
            <a:fillRect/>
          </a:stretch>
        </p:blipFill>
        <p:spPr>
          <a:xfrm>
            <a:off x="190500" y="1041400"/>
            <a:ext cx="3009900" cy="5422900"/>
          </a:xfrm>
          <a:prstGeom prst="rect">
            <a:avLst/>
          </a:prstGeom>
        </p:spPr>
      </p:pic>
      <p:pic>
        <p:nvPicPr>
          <p:cNvPr id="5" name="Picture 4"/>
          <p:cNvPicPr>
            <a:picLocks noChangeAspect="1"/>
          </p:cNvPicPr>
          <p:nvPr/>
        </p:nvPicPr>
        <p:blipFill>
          <a:blip r:embed="rId4" cstate="print"/>
          <a:stretch>
            <a:fillRect/>
          </a:stretch>
        </p:blipFill>
        <p:spPr>
          <a:xfrm>
            <a:off x="1219200" y="3187700"/>
            <a:ext cx="3200400" cy="1485900"/>
          </a:xfrm>
          <a:prstGeom prst="rect">
            <a:avLst/>
          </a:prstGeom>
        </p:spPr>
      </p:pic>
      <p:pic>
        <p:nvPicPr>
          <p:cNvPr id="8" name="Picture 7"/>
          <p:cNvPicPr>
            <a:picLocks noChangeAspect="1"/>
          </p:cNvPicPr>
          <p:nvPr/>
        </p:nvPicPr>
        <p:blipFill>
          <a:blip r:embed="rId5" cstate="print"/>
          <a:stretch>
            <a:fillRect/>
          </a:stretch>
        </p:blipFill>
        <p:spPr>
          <a:xfrm>
            <a:off x="2819400" y="2032000"/>
            <a:ext cx="3937000" cy="3517900"/>
          </a:xfrm>
          <a:prstGeom prst="rect">
            <a:avLst/>
          </a:prstGeom>
        </p:spPr>
      </p:pic>
      <p:grpSp>
        <p:nvGrpSpPr>
          <p:cNvPr id="3" name="Group 12"/>
          <p:cNvGrpSpPr/>
          <p:nvPr/>
        </p:nvGrpSpPr>
        <p:grpSpPr>
          <a:xfrm>
            <a:off x="4985657" y="1600199"/>
            <a:ext cx="4158343" cy="4524315"/>
            <a:chOff x="4985657" y="1600199"/>
            <a:chExt cx="4158343" cy="4524315"/>
          </a:xfrm>
        </p:grpSpPr>
        <p:sp>
          <p:nvSpPr>
            <p:cNvPr id="11" name="TextBox 10"/>
            <p:cNvSpPr txBox="1"/>
            <p:nvPr/>
          </p:nvSpPr>
          <p:spPr>
            <a:xfrm>
              <a:off x="4985657" y="1600199"/>
              <a:ext cx="4158343" cy="4524315"/>
            </a:xfrm>
            <a:prstGeom prst="rect">
              <a:avLst/>
            </a:prstGeom>
            <a:noFill/>
          </p:spPr>
          <p:txBody>
            <a:bodyPr wrap="square" rtlCol="0">
              <a:spAutoFit/>
            </a:bodyPr>
            <a:lstStyle/>
            <a:p>
              <a:pPr marL="104400" indent="-104400">
                <a:buBlip>
                  <a:blip r:embed="rId6"/>
                </a:buBlip>
              </a:pPr>
              <a:r>
                <a:rPr lang="en-US" sz="1600" dirty="0" smtClean="0"/>
                <a:t> Collaborative </a:t>
              </a:r>
              <a:r>
                <a:rPr lang="en-US" sz="1600" dirty="0"/>
                <a:t>online </a:t>
              </a:r>
              <a:r>
                <a:rPr lang="en-US" sz="1600" dirty="0" smtClean="0"/>
                <a:t>editing</a:t>
              </a:r>
              <a:endParaRPr lang="en-US" sz="1600" dirty="0"/>
            </a:p>
            <a:p>
              <a:pPr marL="104400" indent="-104400">
                <a:buBlip>
                  <a:blip r:embed="rId6"/>
                </a:buBlip>
              </a:pPr>
              <a:r>
                <a:rPr lang="en-US" sz="1600" dirty="0" smtClean="0"/>
                <a:t> Rich </a:t>
              </a:r>
              <a:r>
                <a:rPr lang="en-US" sz="1600" dirty="0"/>
                <a:t>text capabilities</a:t>
              </a:r>
            </a:p>
            <a:p>
              <a:pPr marL="104400" indent="-104400">
                <a:buBlip>
                  <a:blip r:embed="rId6"/>
                </a:buBlip>
              </a:pPr>
              <a:r>
                <a:rPr lang="en-US" sz="1600" dirty="0" smtClean="0"/>
                <a:t> Various </a:t>
              </a:r>
              <a:r>
                <a:rPr lang="en-US" sz="1600" dirty="0"/>
                <a:t>templates for </a:t>
              </a:r>
              <a:r>
                <a:rPr lang="en-US" sz="1600" dirty="0" err="1"/>
                <a:t>taxon</a:t>
              </a:r>
              <a:r>
                <a:rPr lang="en-US" sz="1600" dirty="0"/>
                <a:t> </a:t>
              </a:r>
              <a:r>
                <a:rPr lang="en-US" sz="1600" dirty="0" smtClean="0"/>
                <a:t>treatments</a:t>
              </a:r>
              <a:endParaRPr lang="en-US" sz="1600" dirty="0"/>
            </a:p>
            <a:p>
              <a:pPr marL="104400" indent="-104400">
                <a:buBlip>
                  <a:blip r:embed="rId6"/>
                </a:buBlip>
              </a:pPr>
              <a:r>
                <a:rPr lang="en-US" sz="1600" dirty="0" smtClean="0"/>
                <a:t> Identification </a:t>
              </a:r>
              <a:r>
                <a:rPr lang="en-US" sz="1600" dirty="0"/>
                <a:t>keys </a:t>
              </a:r>
              <a:r>
                <a:rPr lang="en-US" sz="1600" dirty="0" smtClean="0"/>
                <a:t>builder</a:t>
              </a:r>
            </a:p>
            <a:p>
              <a:pPr marL="104400" indent="-104400">
                <a:buBlip>
                  <a:blip r:embed="rId6"/>
                </a:buBlip>
              </a:pPr>
              <a:endParaRPr lang="en-US" sz="1600" dirty="0"/>
            </a:p>
            <a:p>
              <a:pPr marL="104400" indent="-104400">
                <a:buBlip>
                  <a:blip r:embed="rId6"/>
                </a:buBlip>
              </a:pPr>
              <a:endParaRPr lang="en-US" sz="1600" dirty="0" smtClean="0"/>
            </a:p>
            <a:p>
              <a:pPr marL="104400" indent="-104400">
                <a:buBlip>
                  <a:blip r:embed="rId6"/>
                </a:buBlip>
              </a:pPr>
              <a:endParaRPr lang="en-US" sz="1600" dirty="0"/>
            </a:p>
            <a:p>
              <a:pPr marL="104400" indent="-104400">
                <a:buBlip>
                  <a:blip r:embed="rId6"/>
                </a:buBlip>
              </a:pPr>
              <a:endParaRPr lang="en-US" sz="1600" dirty="0" smtClean="0"/>
            </a:p>
            <a:p>
              <a:pPr marL="104400" indent="-104400">
                <a:buBlip>
                  <a:blip r:embed="rId6"/>
                </a:buBlip>
              </a:pPr>
              <a:endParaRPr lang="en-US" sz="1600" dirty="0"/>
            </a:p>
            <a:p>
              <a:pPr marL="104400" indent="-104400">
                <a:buBlip>
                  <a:blip r:embed="rId6"/>
                </a:buBlip>
              </a:pPr>
              <a:endParaRPr lang="en-US" sz="1600" dirty="0" smtClean="0"/>
            </a:p>
            <a:p>
              <a:pPr marL="104400" indent="-104400">
                <a:buBlip>
                  <a:blip r:embed="rId6"/>
                </a:buBlip>
              </a:pPr>
              <a:endParaRPr lang="en-US" sz="1600" dirty="0" smtClean="0"/>
            </a:p>
            <a:p>
              <a:pPr marL="104400" indent="-104400">
                <a:buBlip>
                  <a:blip r:embed="rId6"/>
                </a:buBlip>
              </a:pPr>
              <a:endParaRPr lang="en-US" sz="1600" dirty="0"/>
            </a:p>
            <a:p>
              <a:pPr marL="104400" indent="-104400">
                <a:buBlip>
                  <a:blip r:embed="rId6"/>
                </a:buBlip>
              </a:pPr>
              <a:endParaRPr lang="en-US" sz="1600" dirty="0" smtClean="0"/>
            </a:p>
            <a:p>
              <a:pPr marL="104400" indent="-104400">
                <a:buBlip>
                  <a:blip r:embed="rId6"/>
                </a:buBlip>
              </a:pPr>
              <a:r>
                <a:rPr lang="en-US" sz="1600" dirty="0" smtClean="0"/>
                <a:t> Assembling </a:t>
              </a:r>
              <a:r>
                <a:rPr lang="en-US" sz="1600" dirty="0"/>
                <a:t>plates from single figures</a:t>
              </a:r>
            </a:p>
            <a:p>
              <a:pPr marL="104400" indent="-104400">
                <a:buBlip>
                  <a:blip r:embed="rId6"/>
                </a:buBlip>
              </a:pPr>
              <a:r>
                <a:rPr lang="en-US" sz="1600" dirty="0" smtClean="0"/>
                <a:t> References import (</a:t>
              </a:r>
              <a:r>
                <a:rPr lang="en-US" sz="1600" dirty="0" err="1" smtClean="0"/>
                <a:t>CrossRef</a:t>
              </a:r>
              <a:r>
                <a:rPr lang="en-US" sz="1600" dirty="0"/>
                <a:t>, PubMed Central, etc.)</a:t>
              </a:r>
            </a:p>
          </p:txBody>
        </p:sp>
        <p:sp>
          <p:nvSpPr>
            <p:cNvPr id="12" name="TextBox 11"/>
            <p:cNvSpPr txBox="1"/>
            <p:nvPr/>
          </p:nvSpPr>
          <p:spPr>
            <a:xfrm>
              <a:off x="6400801" y="3124200"/>
              <a:ext cx="2654299" cy="2062103"/>
            </a:xfrm>
            <a:prstGeom prst="rect">
              <a:avLst/>
            </a:prstGeom>
            <a:noFill/>
          </p:spPr>
          <p:txBody>
            <a:bodyPr wrap="square" rtlCol="0">
              <a:spAutoFit/>
            </a:bodyPr>
            <a:lstStyle/>
            <a:p>
              <a:pPr marL="104400" indent="-104400">
                <a:buBlip>
                  <a:blip r:embed="rId6"/>
                </a:buBlip>
              </a:pPr>
              <a:r>
                <a:rPr lang="en-US" sz="1600" dirty="0" smtClean="0"/>
                <a:t> Species </a:t>
              </a:r>
              <a:r>
                <a:rPr lang="en-US" sz="1600" dirty="0"/>
                <a:t>occurrence data import (Darwin Core compliant</a:t>
              </a:r>
              <a:r>
                <a:rPr lang="en-US" sz="1600" dirty="0" smtClean="0"/>
                <a:t>)</a:t>
              </a:r>
              <a:endParaRPr lang="en-US" sz="1600" dirty="0"/>
            </a:p>
            <a:p>
              <a:pPr marL="104400" indent="-104400">
                <a:buBlip>
                  <a:blip r:embed="rId6"/>
                </a:buBlip>
              </a:pPr>
              <a:r>
                <a:rPr lang="en-US" sz="1600" dirty="0" smtClean="0"/>
                <a:t> Smart </a:t>
              </a:r>
              <a:r>
                <a:rPr lang="en-US" sz="1600" dirty="0"/>
                <a:t>citation for figures, tables, references &amp; automated </a:t>
              </a:r>
              <a:r>
                <a:rPr lang="en-US" sz="1600" dirty="0" smtClean="0"/>
                <a:t>positioning</a:t>
              </a:r>
            </a:p>
            <a:p>
              <a:pPr marL="104400" indent="-104400">
                <a:buFont typeface="Arial"/>
                <a:buChar char="•"/>
              </a:pPr>
              <a:endParaRPr lang="en-US" sz="1600" dirty="0"/>
            </a:p>
          </p:txBody>
        </p:sp>
      </p:grpSp>
      <p:sp>
        <p:nvSpPr>
          <p:cNvPr id="9" name="Rectangle 8"/>
          <p:cNvSpPr/>
          <p:nvPr/>
        </p:nvSpPr>
        <p:spPr>
          <a:xfrm>
            <a:off x="3030035" y="3225854"/>
            <a:ext cx="1583530" cy="307777"/>
          </a:xfrm>
          <a:prstGeom prst="rect">
            <a:avLst/>
          </a:prstGeom>
        </p:spPr>
        <p:txBody>
          <a:bodyPr wrap="square">
            <a:spAutoFit/>
          </a:bodyPr>
          <a:lstStyle/>
          <a:p>
            <a:r>
              <a:rPr lang="en-US" sz="1400" dirty="0" err="1" smtClean="0">
                <a:latin typeface="Arial" charset="0"/>
                <a:ea typeface="ＭＳ Ｐゴシック" charset="0"/>
              </a:rPr>
              <a:t>Taxon</a:t>
            </a:r>
            <a:r>
              <a:rPr lang="en-US" sz="1400" dirty="0" smtClean="0">
                <a:latin typeface="Arial" charset="0"/>
                <a:ea typeface="ＭＳ Ｐゴシック" charset="0"/>
              </a:rPr>
              <a:t> treatment</a:t>
            </a:r>
            <a:endParaRPr lang="bg-BG" sz="1400" dirty="0"/>
          </a:p>
        </p:txBody>
      </p:sp>
      <p:sp>
        <p:nvSpPr>
          <p:cNvPr id="10" name="Rectangle 9"/>
          <p:cNvSpPr/>
          <p:nvPr/>
        </p:nvSpPr>
        <p:spPr>
          <a:xfrm>
            <a:off x="3047351" y="3596464"/>
            <a:ext cx="1583530" cy="307777"/>
          </a:xfrm>
          <a:prstGeom prst="rect">
            <a:avLst/>
          </a:prstGeom>
        </p:spPr>
        <p:txBody>
          <a:bodyPr wrap="square">
            <a:spAutoFit/>
          </a:bodyPr>
          <a:lstStyle/>
          <a:p>
            <a:r>
              <a:rPr lang="en-US" sz="1400" dirty="0" smtClean="0">
                <a:latin typeface="Arial" charset="0"/>
                <a:ea typeface="ＭＳ Ｐゴシック" charset="0"/>
              </a:rPr>
              <a:t>Interactive key</a:t>
            </a:r>
            <a:endParaRPr lang="bg-BG" sz="1400" dirty="0"/>
          </a:p>
        </p:txBody>
      </p:sp>
      <p:sp>
        <p:nvSpPr>
          <p:cNvPr id="13" name="Rectangle 12"/>
          <p:cNvSpPr/>
          <p:nvPr/>
        </p:nvSpPr>
        <p:spPr>
          <a:xfrm>
            <a:off x="3016182" y="3970535"/>
            <a:ext cx="1583530" cy="307777"/>
          </a:xfrm>
          <a:prstGeom prst="rect">
            <a:avLst/>
          </a:prstGeom>
        </p:spPr>
        <p:txBody>
          <a:bodyPr wrap="square">
            <a:spAutoFit/>
          </a:bodyPr>
          <a:lstStyle/>
          <a:p>
            <a:r>
              <a:rPr lang="en-US" sz="1400" dirty="0" smtClean="0">
                <a:latin typeface="Arial" charset="0"/>
                <a:ea typeface="ＭＳ Ｐゴシック" charset="0"/>
              </a:rPr>
              <a:t>Checklist</a:t>
            </a:r>
            <a:endParaRPr lang="bg-BG" sz="1400" dirty="0"/>
          </a:p>
        </p:txBody>
      </p:sp>
      <p:sp>
        <p:nvSpPr>
          <p:cNvPr id="14" name="Rectangle 13"/>
          <p:cNvSpPr/>
          <p:nvPr/>
        </p:nvSpPr>
        <p:spPr>
          <a:xfrm>
            <a:off x="3036961" y="4334218"/>
            <a:ext cx="1583530" cy="307777"/>
          </a:xfrm>
          <a:prstGeom prst="rect">
            <a:avLst/>
          </a:prstGeom>
        </p:spPr>
        <p:txBody>
          <a:bodyPr wrap="square">
            <a:spAutoFit/>
          </a:bodyPr>
          <a:lstStyle/>
          <a:p>
            <a:r>
              <a:rPr lang="en-US" sz="1400" dirty="0" smtClean="0">
                <a:latin typeface="Arial" charset="0"/>
                <a:ea typeface="ＭＳ Ｐゴシック" charset="0"/>
              </a:rPr>
              <a:t>Data paper</a:t>
            </a:r>
            <a:endParaRPr lang="bg-BG" sz="1400" dirty="0"/>
          </a:p>
        </p:txBody>
      </p:sp>
      <p:sp>
        <p:nvSpPr>
          <p:cNvPr id="15" name="Rectangle 14"/>
          <p:cNvSpPr/>
          <p:nvPr/>
        </p:nvSpPr>
        <p:spPr>
          <a:xfrm>
            <a:off x="1128499" y="3470564"/>
            <a:ext cx="1583530" cy="523220"/>
          </a:xfrm>
          <a:prstGeom prst="rect">
            <a:avLst/>
          </a:prstGeom>
        </p:spPr>
        <p:txBody>
          <a:bodyPr wrap="square">
            <a:spAutoFit/>
          </a:bodyPr>
          <a:lstStyle/>
          <a:p>
            <a:pPr algn="ctr"/>
            <a:r>
              <a:rPr lang="en-US" sz="1400" dirty="0" smtClean="0">
                <a:latin typeface="Arial" charset="0"/>
                <a:ea typeface="ＭＳ Ｐゴシック" charset="0"/>
              </a:rPr>
              <a:t>Template </a:t>
            </a:r>
            <a:br>
              <a:rPr lang="en-US" sz="1400" dirty="0" smtClean="0">
                <a:latin typeface="Arial" charset="0"/>
                <a:ea typeface="ＭＳ Ｐゴシック" charset="0"/>
              </a:rPr>
            </a:br>
            <a:r>
              <a:rPr lang="en-US" sz="1400" dirty="0" smtClean="0">
                <a:latin typeface="Arial" charset="0"/>
                <a:ea typeface="ＭＳ Ｐゴシック" charset="0"/>
              </a:rPr>
              <a:t>based</a:t>
            </a:r>
            <a:endParaRPr lang="bg-BG" sz="1400" dirty="0"/>
          </a:p>
        </p:txBody>
      </p:sp>
      <p:sp>
        <p:nvSpPr>
          <p:cNvPr id="16" name="Rectangle 15"/>
          <p:cNvSpPr/>
          <p:nvPr/>
        </p:nvSpPr>
        <p:spPr>
          <a:xfrm>
            <a:off x="1118107" y="3901263"/>
            <a:ext cx="1583530" cy="523220"/>
          </a:xfrm>
          <a:prstGeom prst="rect">
            <a:avLst/>
          </a:prstGeom>
        </p:spPr>
        <p:txBody>
          <a:bodyPr wrap="square">
            <a:spAutoFit/>
          </a:bodyPr>
          <a:lstStyle/>
          <a:p>
            <a:pPr algn="ctr"/>
            <a:r>
              <a:rPr lang="en-US" sz="1400" dirty="0" smtClean="0">
                <a:latin typeface="Arial" charset="0"/>
                <a:ea typeface="ＭＳ Ｐゴシック" charset="0"/>
              </a:rPr>
              <a:t>manuscript creation</a:t>
            </a:r>
            <a:endParaRPr lang="bg-BG" sz="1400" dirty="0"/>
          </a:p>
        </p:txBody>
      </p:sp>
      <p:sp>
        <p:nvSpPr>
          <p:cNvPr id="17" name="Rectangle 16"/>
          <p:cNvSpPr/>
          <p:nvPr/>
        </p:nvSpPr>
        <p:spPr>
          <a:xfrm>
            <a:off x="1429835" y="6052181"/>
            <a:ext cx="1583530" cy="307777"/>
          </a:xfrm>
          <a:prstGeom prst="rect">
            <a:avLst/>
          </a:prstGeom>
        </p:spPr>
        <p:txBody>
          <a:bodyPr wrap="square">
            <a:spAutoFit/>
          </a:bodyPr>
          <a:lstStyle/>
          <a:p>
            <a:pPr algn="ctr"/>
            <a:r>
              <a:rPr lang="en-US" sz="1400" dirty="0" smtClean="0">
                <a:latin typeface="Arial" charset="0"/>
                <a:ea typeface="ＭＳ Ｐゴシック" charset="0"/>
              </a:rPr>
              <a:t>Coauthors</a:t>
            </a:r>
            <a:endParaRPr lang="bg-BG" sz="1400" dirty="0"/>
          </a:p>
        </p:txBody>
      </p:sp>
      <p:sp>
        <p:nvSpPr>
          <p:cNvPr id="18" name="Rectangle 17"/>
          <p:cNvSpPr/>
          <p:nvPr/>
        </p:nvSpPr>
        <p:spPr>
          <a:xfrm>
            <a:off x="0" y="4136789"/>
            <a:ext cx="1583530" cy="307777"/>
          </a:xfrm>
          <a:prstGeom prst="rect">
            <a:avLst/>
          </a:prstGeom>
        </p:spPr>
        <p:txBody>
          <a:bodyPr wrap="square">
            <a:spAutoFit/>
          </a:bodyPr>
          <a:lstStyle/>
          <a:p>
            <a:pPr algn="ctr"/>
            <a:r>
              <a:rPr lang="en-US" sz="1400" dirty="0" smtClean="0">
                <a:latin typeface="Arial" charset="0"/>
                <a:ea typeface="ＭＳ Ｐゴシック" charset="0"/>
              </a:rPr>
              <a:t>Lead author</a:t>
            </a:r>
            <a:endParaRPr lang="bg-BG" sz="1400" dirty="0"/>
          </a:p>
        </p:txBody>
      </p:sp>
      <p:sp>
        <p:nvSpPr>
          <p:cNvPr id="19" name="Rectangle 18"/>
          <p:cNvSpPr/>
          <p:nvPr/>
        </p:nvSpPr>
        <p:spPr>
          <a:xfrm>
            <a:off x="1060335" y="1944310"/>
            <a:ext cx="2150918" cy="984885"/>
          </a:xfrm>
          <a:prstGeom prst="rect">
            <a:avLst/>
          </a:prstGeom>
        </p:spPr>
        <p:txBody>
          <a:bodyPr wrap="square">
            <a:spAutoFit/>
          </a:bodyPr>
          <a:lstStyle/>
          <a:p>
            <a:pPr algn="ctr"/>
            <a:r>
              <a:rPr lang="en-US" sz="1400" dirty="0" err="1" smtClean="0">
                <a:latin typeface="Arial" charset="0"/>
                <a:ea typeface="ＭＳ Ｐゴシック" charset="0"/>
              </a:rPr>
              <a:t>Contribitors</a:t>
            </a:r>
            <a:endParaRPr lang="en-US" sz="1400" dirty="0" smtClean="0">
              <a:latin typeface="Arial" charset="0"/>
              <a:ea typeface="ＭＳ Ｐゴシック" charset="0"/>
            </a:endParaRPr>
          </a:p>
          <a:p>
            <a:pPr algn="ctr"/>
            <a:r>
              <a:rPr lang="en-US" sz="1400" dirty="0" smtClean="0">
                <a:latin typeface="Arial" charset="0"/>
                <a:ea typeface="ＭＳ Ｐゴシック" charset="0"/>
              </a:rPr>
              <a:t>Mentor, </a:t>
            </a:r>
            <a:r>
              <a:rPr lang="en-US" sz="1400" dirty="0" err="1" smtClean="0">
                <a:latin typeface="Arial" charset="0"/>
                <a:ea typeface="ＭＳ Ｐゴシック" charset="0"/>
              </a:rPr>
              <a:t>lingustic</a:t>
            </a:r>
            <a:r>
              <a:rPr lang="en-US" sz="1400" dirty="0" smtClean="0">
                <a:latin typeface="Arial" charset="0"/>
                <a:ea typeface="ＭＳ Ｐゴシック" charset="0"/>
              </a:rPr>
              <a:t> editor, copy editor, colleague</a:t>
            </a:r>
          </a:p>
          <a:p>
            <a:pPr algn="ctr"/>
            <a:endParaRPr lang="bg-BG" sz="1600" dirty="0"/>
          </a:p>
        </p:txBody>
      </p:sp>
      <p:cxnSp>
        <p:nvCxnSpPr>
          <p:cNvPr id="21" name="Straight Arrow Connector 20"/>
          <p:cNvCxnSpPr/>
          <p:nvPr/>
        </p:nvCxnSpPr>
        <p:spPr bwMode="auto">
          <a:xfrm flipV="1">
            <a:off x="997527" y="2712720"/>
            <a:ext cx="1278313" cy="591589"/>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883227" y="4499264"/>
            <a:ext cx="1444337" cy="768927"/>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spTree>
    <p:extLst>
      <p:ext uri="{BB962C8B-B14F-4D97-AF65-F5344CB8AC3E}">
        <p14:creationId xmlns="" xmlns:p14="http://schemas.microsoft.com/office/powerpoint/2010/main" val="1569369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0"/>
            <a:ext cx="8775290" cy="966019"/>
          </a:xfrm>
        </p:spPr>
        <p:txBody>
          <a:bodyPr/>
          <a:lstStyle/>
          <a:p>
            <a:r>
              <a:rPr lang="en-US" b="0" dirty="0" smtClean="0">
                <a:solidFill>
                  <a:schemeClr val="tx1"/>
                </a:solidFill>
              </a:rPr>
              <a:t>Workflow </a:t>
            </a:r>
            <a:endParaRPr lang="bg-BG" b="0" dirty="0">
              <a:solidFill>
                <a:schemeClr val="tx1"/>
              </a:solidFill>
            </a:endParaRPr>
          </a:p>
        </p:txBody>
      </p:sp>
      <p:sp>
        <p:nvSpPr>
          <p:cNvPr id="4" name="_s1030"/>
          <p:cNvSpPr>
            <a:spLocks noChangeArrowheads="1"/>
          </p:cNvSpPr>
          <p:nvPr/>
        </p:nvSpPr>
        <p:spPr bwMode="auto">
          <a:xfrm>
            <a:off x="5854147" y="1202635"/>
            <a:ext cx="3140765" cy="1232452"/>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cap="all" dirty="0" smtClean="0">
                <a:solidFill>
                  <a:srgbClr val="FFC000"/>
                </a:solidFill>
              </a:rPr>
              <a:t>Community peer-review </a:t>
            </a:r>
            <a:br>
              <a:rPr lang="en-US" cap="all" dirty="0" smtClean="0">
                <a:solidFill>
                  <a:srgbClr val="FFC000"/>
                </a:solidFill>
              </a:rPr>
            </a:br>
            <a:r>
              <a:rPr lang="en-US" cap="all" dirty="0" smtClean="0">
                <a:solidFill>
                  <a:srgbClr val="FFC000"/>
                </a:solidFill>
              </a:rPr>
              <a:t>(options for public and </a:t>
            </a:r>
          </a:p>
          <a:p>
            <a:pPr algn="ctr"/>
            <a:r>
              <a:rPr lang="en-US" cap="all" dirty="0" smtClean="0">
                <a:solidFill>
                  <a:srgbClr val="FFC000"/>
                </a:solidFill>
              </a:rPr>
              <a:t>Open review)</a:t>
            </a:r>
          </a:p>
          <a:p>
            <a:pPr algn="ctr"/>
            <a:r>
              <a:rPr lang="en-US" b="1" cap="all" dirty="0" smtClean="0">
                <a:solidFill>
                  <a:srgbClr val="FFC000"/>
                </a:solidFill>
              </a:rPr>
              <a:t>ALL ONLINE!</a:t>
            </a:r>
            <a:endParaRPr lang="bg-BG" b="1" cap="all" dirty="0">
              <a:solidFill>
                <a:srgbClr val="FFC000"/>
              </a:solidFill>
            </a:endParaRPr>
          </a:p>
        </p:txBody>
      </p:sp>
      <p:sp>
        <p:nvSpPr>
          <p:cNvPr id="5" name="_s1030"/>
          <p:cNvSpPr>
            <a:spLocks noChangeArrowheads="1"/>
          </p:cNvSpPr>
          <p:nvPr/>
        </p:nvSpPr>
        <p:spPr bwMode="auto">
          <a:xfrm>
            <a:off x="1349071" y="1234729"/>
            <a:ext cx="2904877" cy="1210298"/>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1600" cap="all" dirty="0" smtClean="0">
                <a:solidFill>
                  <a:srgbClr val="FFC000"/>
                </a:solidFill>
              </a:rPr>
              <a:t>Collaborative </a:t>
            </a:r>
            <a:br>
              <a:rPr lang="en-US" sz="1600" cap="all" dirty="0" smtClean="0">
                <a:solidFill>
                  <a:srgbClr val="FFC000"/>
                </a:solidFill>
              </a:rPr>
            </a:br>
            <a:r>
              <a:rPr lang="en-US" sz="1600" cap="all" dirty="0" smtClean="0">
                <a:solidFill>
                  <a:srgbClr val="FFC000"/>
                </a:solidFill>
              </a:rPr>
              <a:t>ARTICLE AUTHORING</a:t>
            </a:r>
            <a:r>
              <a:rPr lang="en-US" sz="1800" cap="all" dirty="0" smtClean="0">
                <a:solidFill>
                  <a:srgbClr val="FFC000"/>
                </a:solidFill>
              </a:rPr>
              <a:t> </a:t>
            </a:r>
            <a:br>
              <a:rPr lang="en-US" sz="1800" cap="all" dirty="0" smtClean="0">
                <a:solidFill>
                  <a:srgbClr val="FFC000"/>
                </a:solidFill>
              </a:rPr>
            </a:br>
            <a:r>
              <a:rPr lang="en-US" sz="1600" cap="all" dirty="0" smtClean="0">
                <a:solidFill>
                  <a:srgbClr val="FFC000"/>
                </a:solidFill>
              </a:rPr>
              <a:t>(</a:t>
            </a:r>
            <a:r>
              <a:rPr lang="en-US" sz="1600" b="1" cap="all" dirty="0" smtClean="0">
                <a:solidFill>
                  <a:srgbClr val="FFC000"/>
                </a:solidFill>
              </a:rPr>
              <a:t>PENSOFT WRITING </a:t>
            </a:r>
            <a:br>
              <a:rPr lang="en-US" sz="1600" b="1" cap="all" dirty="0" smtClean="0">
                <a:solidFill>
                  <a:srgbClr val="FFC000"/>
                </a:solidFill>
              </a:rPr>
            </a:br>
            <a:r>
              <a:rPr lang="en-US" sz="1600" b="1" cap="all" dirty="0" smtClean="0">
                <a:solidFill>
                  <a:srgbClr val="FFC000"/>
                </a:solidFill>
              </a:rPr>
              <a:t>TOO</a:t>
            </a:r>
            <a:r>
              <a:rPr lang="en-US" sz="1600" cap="all" dirty="0" smtClean="0">
                <a:solidFill>
                  <a:srgbClr val="FFC000"/>
                </a:solidFill>
              </a:rPr>
              <a:t>L)</a:t>
            </a:r>
            <a:endParaRPr lang="bg-BG" sz="1600" cap="all" dirty="0">
              <a:solidFill>
                <a:srgbClr val="FFC000"/>
              </a:solidFill>
            </a:endParaRPr>
          </a:p>
        </p:txBody>
      </p:sp>
      <p:sp>
        <p:nvSpPr>
          <p:cNvPr id="18" name="_s1030"/>
          <p:cNvSpPr>
            <a:spLocks noChangeArrowheads="1"/>
          </p:cNvSpPr>
          <p:nvPr/>
        </p:nvSpPr>
        <p:spPr bwMode="auto">
          <a:xfrm>
            <a:off x="3677479" y="3995529"/>
            <a:ext cx="3250094" cy="735148"/>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cap="all" dirty="0" smtClean="0">
                <a:solidFill>
                  <a:srgbClr val="FFC000"/>
                </a:solidFill>
              </a:rPr>
              <a:t>MANUSCRIPT published</a:t>
            </a:r>
          </a:p>
          <a:p>
            <a:pPr algn="ctr"/>
            <a:r>
              <a:rPr lang="en-US" cap="all" dirty="0" smtClean="0">
                <a:solidFill>
                  <a:srgbClr val="FFC000"/>
                </a:solidFill>
              </a:rPr>
              <a:t>XML text + data </a:t>
            </a:r>
            <a:endParaRPr lang="bg-BG" cap="all" dirty="0">
              <a:solidFill>
                <a:srgbClr val="FFC000"/>
              </a:solidFill>
            </a:endParaRPr>
          </a:p>
        </p:txBody>
      </p:sp>
      <p:sp>
        <p:nvSpPr>
          <p:cNvPr id="37" name="Rectangle 36"/>
          <p:cNvSpPr/>
          <p:nvPr/>
        </p:nvSpPr>
        <p:spPr>
          <a:xfrm>
            <a:off x="198782" y="3735610"/>
            <a:ext cx="3458818" cy="584775"/>
          </a:xfrm>
          <a:prstGeom prst="rect">
            <a:avLst/>
          </a:prstGeom>
        </p:spPr>
        <p:txBody>
          <a:bodyPr wrap="square">
            <a:spAutoFit/>
          </a:bodyPr>
          <a:lstStyle/>
          <a:p>
            <a:r>
              <a:rPr lang="en-US" sz="1600" dirty="0" smtClean="0"/>
              <a:t>Authors, Reviewers, Editors, Mentors, Copyeditors </a:t>
            </a:r>
            <a:endParaRPr lang="bg-BG" dirty="0"/>
          </a:p>
        </p:txBody>
      </p:sp>
      <p:cxnSp>
        <p:nvCxnSpPr>
          <p:cNvPr id="40" name="Straight Arrow Connector 39"/>
          <p:cNvCxnSpPr/>
          <p:nvPr/>
        </p:nvCxnSpPr>
        <p:spPr bwMode="auto">
          <a:xfrm flipH="1">
            <a:off x="5377070" y="2608028"/>
            <a:ext cx="2020295" cy="128811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7" name="Straight Arrow Connector 56"/>
          <p:cNvCxnSpPr/>
          <p:nvPr/>
        </p:nvCxnSpPr>
        <p:spPr bwMode="auto">
          <a:xfrm flipV="1">
            <a:off x="4343399" y="1808922"/>
            <a:ext cx="1411358" cy="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2051" name="Picture 3"/>
          <p:cNvPicPr>
            <a:picLocks noChangeAspect="1" noChangeArrowheads="1"/>
          </p:cNvPicPr>
          <p:nvPr/>
        </p:nvPicPr>
        <p:blipFill>
          <a:blip r:embed="rId3" cstate="print"/>
          <a:srcRect/>
          <a:stretch>
            <a:fillRect/>
          </a:stretch>
        </p:blipFill>
        <p:spPr bwMode="auto">
          <a:xfrm>
            <a:off x="295937" y="667304"/>
            <a:ext cx="797368" cy="773206"/>
          </a:xfrm>
          <a:prstGeom prst="rect">
            <a:avLst/>
          </a:prstGeom>
          <a:noFill/>
          <a:ln w="9525">
            <a:noFill/>
            <a:miter lim="800000"/>
            <a:headEnd/>
            <a:tailEnd/>
          </a:ln>
        </p:spPr>
      </p:pic>
      <p:sp>
        <p:nvSpPr>
          <p:cNvPr id="61" name="Rectangle 60"/>
          <p:cNvSpPr/>
          <p:nvPr/>
        </p:nvSpPr>
        <p:spPr>
          <a:xfrm>
            <a:off x="4353340" y="1167204"/>
            <a:ext cx="1321904" cy="584775"/>
          </a:xfrm>
          <a:prstGeom prst="rect">
            <a:avLst/>
          </a:prstGeom>
        </p:spPr>
        <p:txBody>
          <a:bodyPr wrap="square">
            <a:spAutoFit/>
          </a:bodyPr>
          <a:lstStyle/>
          <a:p>
            <a:pPr algn="ctr"/>
            <a:r>
              <a:rPr lang="en-US" sz="1600" dirty="0" smtClean="0"/>
              <a:t>XML submission</a:t>
            </a:r>
            <a:endParaRPr lang="bg-BG" dirty="0"/>
          </a:p>
        </p:txBody>
      </p:sp>
      <p:cxnSp>
        <p:nvCxnSpPr>
          <p:cNvPr id="63" name="Straight Arrow Connector 62"/>
          <p:cNvCxnSpPr/>
          <p:nvPr/>
        </p:nvCxnSpPr>
        <p:spPr bwMode="auto">
          <a:xfrm>
            <a:off x="1143000" y="993913"/>
            <a:ext cx="178904" cy="6659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1" name="Straight Arrow Connector 70"/>
          <p:cNvCxnSpPr/>
          <p:nvPr/>
        </p:nvCxnSpPr>
        <p:spPr bwMode="auto">
          <a:xfrm flipH="1">
            <a:off x="4373217" y="2007705"/>
            <a:ext cx="1371601" cy="99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33" name="Picture 3"/>
          <p:cNvPicPr>
            <a:picLocks noChangeAspect="1" noChangeArrowheads="1"/>
          </p:cNvPicPr>
          <p:nvPr/>
        </p:nvPicPr>
        <p:blipFill>
          <a:blip r:embed="rId3" cstate="print"/>
          <a:srcRect/>
          <a:stretch>
            <a:fillRect/>
          </a:stretch>
        </p:blipFill>
        <p:spPr bwMode="auto">
          <a:xfrm>
            <a:off x="279371" y="1714227"/>
            <a:ext cx="797368" cy="773206"/>
          </a:xfrm>
          <a:prstGeom prst="rect">
            <a:avLst/>
          </a:prstGeom>
          <a:noFill/>
          <a:ln w="9525">
            <a:noFill/>
            <a:miter lim="800000"/>
            <a:headEnd/>
            <a:tailEnd/>
          </a:ln>
        </p:spPr>
      </p:pic>
      <p:pic>
        <p:nvPicPr>
          <p:cNvPr id="34" name="Picture 3"/>
          <p:cNvPicPr>
            <a:picLocks noChangeAspect="1" noChangeArrowheads="1"/>
          </p:cNvPicPr>
          <p:nvPr/>
        </p:nvPicPr>
        <p:blipFill>
          <a:blip r:embed="rId3" cstate="print"/>
          <a:srcRect/>
          <a:stretch>
            <a:fillRect/>
          </a:stretch>
        </p:blipFill>
        <p:spPr bwMode="auto">
          <a:xfrm>
            <a:off x="279371" y="2817468"/>
            <a:ext cx="797368" cy="773206"/>
          </a:xfrm>
          <a:prstGeom prst="rect">
            <a:avLst/>
          </a:prstGeom>
          <a:noFill/>
          <a:ln w="9525">
            <a:noFill/>
            <a:miter lim="800000"/>
            <a:headEnd/>
            <a:tailEnd/>
          </a:ln>
        </p:spPr>
      </p:pic>
      <p:sp>
        <p:nvSpPr>
          <p:cNvPr id="67" name="Rectangle 66"/>
          <p:cNvSpPr/>
          <p:nvPr/>
        </p:nvSpPr>
        <p:spPr>
          <a:xfrm>
            <a:off x="4524351" y="2171868"/>
            <a:ext cx="1089208" cy="523220"/>
          </a:xfrm>
          <a:prstGeom prst="rect">
            <a:avLst/>
          </a:prstGeom>
        </p:spPr>
        <p:txBody>
          <a:bodyPr wrap="none">
            <a:spAutoFit/>
          </a:bodyPr>
          <a:lstStyle/>
          <a:p>
            <a:pPr algn="ctr"/>
            <a:r>
              <a:rPr lang="en-US" sz="1400" dirty="0" smtClean="0"/>
              <a:t>Revisions </a:t>
            </a:r>
          </a:p>
          <a:p>
            <a:pPr algn="ctr"/>
            <a:r>
              <a:rPr lang="en-US" sz="1400" dirty="0" smtClean="0"/>
              <a:t>online</a:t>
            </a:r>
            <a:endParaRPr lang="bg-BG" dirty="0"/>
          </a:p>
        </p:txBody>
      </p:sp>
      <p:cxnSp>
        <p:nvCxnSpPr>
          <p:cNvPr id="74" name="Straight Arrow Connector 73"/>
          <p:cNvCxnSpPr/>
          <p:nvPr/>
        </p:nvCxnSpPr>
        <p:spPr bwMode="auto">
          <a:xfrm flipV="1">
            <a:off x="1083365" y="1997765"/>
            <a:ext cx="218661" cy="7951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7" name="Straight Arrow Connector 76"/>
          <p:cNvCxnSpPr/>
          <p:nvPr/>
        </p:nvCxnSpPr>
        <p:spPr bwMode="auto">
          <a:xfrm flipV="1">
            <a:off x="1113183" y="2484783"/>
            <a:ext cx="278295"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94" name="Picture 3"/>
          <p:cNvPicPr>
            <a:picLocks noChangeAspect="1" noChangeArrowheads="1"/>
          </p:cNvPicPr>
          <p:nvPr/>
        </p:nvPicPr>
        <p:blipFill>
          <a:blip r:embed="rId3" cstate="print"/>
          <a:srcRect/>
          <a:stretch>
            <a:fillRect/>
          </a:stretch>
        </p:blipFill>
        <p:spPr bwMode="auto">
          <a:xfrm>
            <a:off x="1395867" y="2820781"/>
            <a:ext cx="797368" cy="773206"/>
          </a:xfrm>
          <a:prstGeom prst="rect">
            <a:avLst/>
          </a:prstGeom>
          <a:noFill/>
          <a:ln w="9525">
            <a:noFill/>
            <a:miter lim="800000"/>
            <a:headEnd/>
            <a:tailEnd/>
          </a:ln>
        </p:spPr>
      </p:pic>
      <p:pic>
        <p:nvPicPr>
          <p:cNvPr id="95" name="Picture 3"/>
          <p:cNvPicPr>
            <a:picLocks noChangeAspect="1" noChangeArrowheads="1"/>
          </p:cNvPicPr>
          <p:nvPr/>
        </p:nvPicPr>
        <p:blipFill>
          <a:blip r:embed="rId3" cstate="print"/>
          <a:srcRect/>
          <a:stretch>
            <a:fillRect/>
          </a:stretch>
        </p:blipFill>
        <p:spPr bwMode="auto">
          <a:xfrm>
            <a:off x="2509049" y="2830721"/>
            <a:ext cx="797368" cy="773206"/>
          </a:xfrm>
          <a:prstGeom prst="rect">
            <a:avLst/>
          </a:prstGeom>
          <a:noFill/>
          <a:ln w="9525">
            <a:noFill/>
            <a:miter lim="800000"/>
            <a:headEnd/>
            <a:tailEnd/>
          </a:ln>
        </p:spPr>
      </p:pic>
      <p:pic>
        <p:nvPicPr>
          <p:cNvPr id="96" name="Picture 3"/>
          <p:cNvPicPr>
            <a:picLocks noChangeAspect="1" noChangeArrowheads="1"/>
          </p:cNvPicPr>
          <p:nvPr/>
        </p:nvPicPr>
        <p:blipFill>
          <a:blip r:embed="rId3" cstate="print"/>
          <a:srcRect/>
          <a:stretch>
            <a:fillRect/>
          </a:stretch>
        </p:blipFill>
        <p:spPr bwMode="auto">
          <a:xfrm>
            <a:off x="3542718" y="2850598"/>
            <a:ext cx="797368" cy="773206"/>
          </a:xfrm>
          <a:prstGeom prst="rect">
            <a:avLst/>
          </a:prstGeom>
          <a:noFill/>
          <a:ln w="9525">
            <a:noFill/>
            <a:miter lim="800000"/>
            <a:headEnd/>
            <a:tailEnd/>
          </a:ln>
        </p:spPr>
      </p:pic>
      <p:sp>
        <p:nvSpPr>
          <p:cNvPr id="97" name="Line 125"/>
          <p:cNvSpPr>
            <a:spLocks noChangeShapeType="1"/>
          </p:cNvSpPr>
          <p:nvPr/>
        </p:nvSpPr>
        <p:spPr bwMode="auto">
          <a:xfrm flipH="1">
            <a:off x="3539608" y="4899991"/>
            <a:ext cx="1201356" cy="350435"/>
          </a:xfrm>
          <a:prstGeom prst="line">
            <a:avLst/>
          </a:prstGeom>
          <a:noFill/>
          <a:ln w="28575">
            <a:solidFill>
              <a:schemeClr val="tx1"/>
            </a:solidFill>
            <a:round/>
            <a:headEnd/>
            <a:tailEnd type="triangle" w="med" len="med"/>
          </a:ln>
        </p:spPr>
        <p:txBody>
          <a:bodyPr/>
          <a:lstStyle/>
          <a:p>
            <a:endParaRPr lang="en-US"/>
          </a:p>
        </p:txBody>
      </p:sp>
      <p:sp>
        <p:nvSpPr>
          <p:cNvPr id="98" name="Line 125"/>
          <p:cNvSpPr>
            <a:spLocks noChangeShapeType="1"/>
          </p:cNvSpPr>
          <p:nvPr/>
        </p:nvSpPr>
        <p:spPr bwMode="auto">
          <a:xfrm flipH="1">
            <a:off x="1519082" y="4800600"/>
            <a:ext cx="3211943" cy="459765"/>
          </a:xfrm>
          <a:prstGeom prst="line">
            <a:avLst/>
          </a:prstGeom>
          <a:noFill/>
          <a:ln w="28575">
            <a:solidFill>
              <a:schemeClr val="tx1"/>
            </a:solidFill>
            <a:round/>
            <a:headEnd/>
            <a:tailEnd type="triangle" w="med" len="med"/>
          </a:ln>
        </p:spPr>
        <p:txBody>
          <a:bodyPr/>
          <a:lstStyle/>
          <a:p>
            <a:endParaRPr lang="en-US"/>
          </a:p>
        </p:txBody>
      </p:sp>
      <p:sp>
        <p:nvSpPr>
          <p:cNvPr id="99" name="Line 125"/>
          <p:cNvSpPr>
            <a:spLocks noChangeShapeType="1"/>
          </p:cNvSpPr>
          <p:nvPr/>
        </p:nvSpPr>
        <p:spPr bwMode="auto">
          <a:xfrm>
            <a:off x="4989442" y="4860235"/>
            <a:ext cx="732931" cy="419689"/>
          </a:xfrm>
          <a:prstGeom prst="line">
            <a:avLst/>
          </a:prstGeom>
          <a:noFill/>
          <a:ln w="28575">
            <a:solidFill>
              <a:schemeClr val="tx1"/>
            </a:solidFill>
            <a:round/>
            <a:headEnd/>
            <a:tailEnd type="triangle" w="med" len="med"/>
          </a:ln>
        </p:spPr>
        <p:txBody>
          <a:bodyPr/>
          <a:lstStyle/>
          <a:p>
            <a:endParaRPr lang="en-US"/>
          </a:p>
        </p:txBody>
      </p:sp>
      <p:sp>
        <p:nvSpPr>
          <p:cNvPr id="100" name="Line 125"/>
          <p:cNvSpPr>
            <a:spLocks noChangeShapeType="1"/>
          </p:cNvSpPr>
          <p:nvPr/>
        </p:nvSpPr>
        <p:spPr bwMode="auto">
          <a:xfrm>
            <a:off x="5168348" y="4800600"/>
            <a:ext cx="2633547" cy="449826"/>
          </a:xfrm>
          <a:prstGeom prst="line">
            <a:avLst/>
          </a:prstGeom>
          <a:noFill/>
          <a:ln w="28575">
            <a:solidFill>
              <a:schemeClr val="tx1"/>
            </a:solidFill>
            <a:round/>
            <a:headEnd/>
            <a:tailEnd type="triangle" w="med" len="med"/>
          </a:ln>
        </p:spPr>
        <p:txBody>
          <a:bodyPr/>
          <a:lstStyle/>
          <a:p>
            <a:endParaRPr lang="en-US"/>
          </a:p>
        </p:txBody>
      </p:sp>
      <p:sp>
        <p:nvSpPr>
          <p:cNvPr id="101" name="Rectangle 100"/>
          <p:cNvSpPr/>
          <p:nvPr/>
        </p:nvSpPr>
        <p:spPr bwMode="auto">
          <a:xfrm>
            <a:off x="0" y="5326978"/>
            <a:ext cx="9144000" cy="1545770"/>
          </a:xfrm>
          <a:prstGeom prst="rect">
            <a:avLst/>
          </a:prstGeom>
          <a:gradFill flip="none" rotWithShape="0">
            <a:gsLst>
              <a:gs pos="0">
                <a:schemeClr val="bg1">
                  <a:lumMod val="60000"/>
                  <a:lumOff val="40000"/>
                </a:schemeClr>
              </a:gs>
              <a:gs pos="50000">
                <a:schemeClr val="accent1">
                  <a:shade val="67500"/>
                  <a:satMod val="115000"/>
                </a:schemeClr>
              </a:gs>
              <a:gs pos="100000">
                <a:schemeClr val="accent1">
                  <a:shade val="100000"/>
                  <a:satMod val="115000"/>
                </a:schemeClr>
              </a:gs>
            </a:gsLst>
            <a:lin ang="18900000" scaled="1"/>
            <a:tileRect/>
          </a:gradFill>
          <a:ln w="9525" cap="flat" cmpd="sng" algn="ctr">
            <a:noFill/>
            <a:prstDash val="solid"/>
            <a:round/>
            <a:headEnd type="none" w="med" len="med"/>
            <a:tailEnd type="none" w="med" len="med"/>
          </a:ln>
          <a:effectLst/>
        </p:spPr>
        <p:txBody>
          <a:bodyPr wrap="none" lIns="62962" tIns="31481" rIns="62962" bIns="31481" anchor="ctr"/>
          <a:lstStyle/>
          <a:p>
            <a:pPr algn="ctr">
              <a:defRPr/>
            </a:pPr>
            <a:endParaRPr lang="bg-BG" sz="1600" b="1" dirty="0"/>
          </a:p>
        </p:txBody>
      </p:sp>
      <p:sp>
        <p:nvSpPr>
          <p:cNvPr id="102" name="_s1030"/>
          <p:cNvSpPr>
            <a:spLocks noChangeArrowheads="1"/>
          </p:cNvSpPr>
          <p:nvPr/>
        </p:nvSpPr>
        <p:spPr bwMode="auto">
          <a:xfrm>
            <a:off x="182880" y="5394959"/>
            <a:ext cx="1249681" cy="396241"/>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b="1" dirty="0" smtClean="0"/>
              <a:t>ARTICLES</a:t>
            </a:r>
            <a:endParaRPr lang="bg-BG" b="1" dirty="0"/>
          </a:p>
        </p:txBody>
      </p:sp>
      <p:pic>
        <p:nvPicPr>
          <p:cNvPr id="103" name="Picture 21" descr="EOL_Brochure 3.jpg"/>
          <p:cNvPicPr>
            <a:picLocks noChangeAspect="1"/>
          </p:cNvPicPr>
          <p:nvPr/>
        </p:nvPicPr>
        <p:blipFill>
          <a:blip r:embed="rId4" cstate="print"/>
          <a:srcRect/>
          <a:stretch>
            <a:fillRect/>
          </a:stretch>
        </p:blipFill>
        <p:spPr bwMode="auto">
          <a:xfrm>
            <a:off x="3749040" y="6172658"/>
            <a:ext cx="1005840" cy="685342"/>
          </a:xfrm>
          <a:prstGeom prst="rect">
            <a:avLst/>
          </a:prstGeom>
          <a:noFill/>
          <a:ln w="9525">
            <a:noFill/>
            <a:miter lim="800000"/>
            <a:headEnd/>
            <a:tailEnd/>
          </a:ln>
        </p:spPr>
      </p:pic>
      <p:pic>
        <p:nvPicPr>
          <p:cNvPr id="104" name="Picture 2" descr="gbif_05"/>
          <p:cNvPicPr>
            <a:picLocks noChangeAspect="1" noChangeArrowheads="1"/>
          </p:cNvPicPr>
          <p:nvPr/>
        </p:nvPicPr>
        <p:blipFill>
          <a:blip r:embed="rId5" cstate="print"/>
          <a:srcRect/>
          <a:stretch>
            <a:fillRect/>
          </a:stretch>
        </p:blipFill>
        <p:spPr bwMode="auto">
          <a:xfrm>
            <a:off x="2499360" y="6168627"/>
            <a:ext cx="1005840" cy="689373"/>
          </a:xfrm>
          <a:prstGeom prst="rect">
            <a:avLst/>
          </a:prstGeom>
          <a:noFill/>
          <a:ln w="9525" algn="ctr">
            <a:solidFill>
              <a:schemeClr val="tx1"/>
            </a:solidFill>
            <a:miter lim="800000"/>
            <a:headEnd/>
            <a:tailEnd/>
          </a:ln>
        </p:spPr>
      </p:pic>
      <p:pic>
        <p:nvPicPr>
          <p:cNvPr id="105" name="Picture 44"/>
          <p:cNvPicPr>
            <a:picLocks noChangeAspect="1" noChangeArrowheads="1"/>
          </p:cNvPicPr>
          <p:nvPr/>
        </p:nvPicPr>
        <p:blipFill>
          <a:blip r:embed="rId6" cstate="print"/>
          <a:srcRect/>
          <a:stretch>
            <a:fillRect/>
          </a:stretch>
        </p:blipFill>
        <p:spPr bwMode="auto">
          <a:xfrm>
            <a:off x="8656320" y="6168427"/>
            <a:ext cx="487680" cy="689573"/>
          </a:xfrm>
          <a:prstGeom prst="rect">
            <a:avLst/>
          </a:prstGeom>
          <a:noFill/>
          <a:ln w="9525" algn="ctr">
            <a:solidFill>
              <a:schemeClr val="bg1"/>
            </a:solidFill>
            <a:miter lim="800000"/>
            <a:headEnd/>
            <a:tailEnd/>
          </a:ln>
        </p:spPr>
      </p:pic>
      <p:pic>
        <p:nvPicPr>
          <p:cNvPr id="106" name="Picture 2"/>
          <p:cNvPicPr>
            <a:picLocks noChangeAspect="1" noChangeArrowheads="1"/>
          </p:cNvPicPr>
          <p:nvPr/>
        </p:nvPicPr>
        <p:blipFill>
          <a:blip r:embed="rId7" cstate="print"/>
          <a:srcRect/>
          <a:stretch>
            <a:fillRect/>
          </a:stretch>
        </p:blipFill>
        <p:spPr bwMode="auto">
          <a:xfrm>
            <a:off x="6370320" y="6170849"/>
            <a:ext cx="1021080" cy="687151"/>
          </a:xfrm>
          <a:prstGeom prst="rect">
            <a:avLst/>
          </a:prstGeom>
          <a:noFill/>
          <a:ln w="9525">
            <a:noFill/>
            <a:miter lim="800000"/>
            <a:headEnd/>
            <a:tailEnd/>
          </a:ln>
          <a:effectLst/>
        </p:spPr>
      </p:pic>
      <p:pic>
        <p:nvPicPr>
          <p:cNvPr id="107" name="Inhaltsplatzhalter 4" descr="Plazi_books.jpg"/>
          <p:cNvPicPr>
            <a:picLocks noChangeAspect="1"/>
          </p:cNvPicPr>
          <p:nvPr/>
        </p:nvPicPr>
        <p:blipFill>
          <a:blip r:embed="rId8" cstate="print"/>
          <a:srcRect/>
          <a:stretch>
            <a:fillRect/>
          </a:stretch>
        </p:blipFill>
        <p:spPr bwMode="auto">
          <a:xfrm>
            <a:off x="4964113" y="6179082"/>
            <a:ext cx="1238567" cy="678918"/>
          </a:xfrm>
          <a:prstGeom prst="rect">
            <a:avLst/>
          </a:prstGeom>
          <a:noFill/>
          <a:ln w="9525">
            <a:noFill/>
            <a:miter lim="800000"/>
            <a:headEnd/>
            <a:tailEnd/>
          </a:ln>
          <a:effectLst/>
        </p:spPr>
      </p:pic>
      <p:pic>
        <p:nvPicPr>
          <p:cNvPr id="108" name="Picture 3"/>
          <p:cNvPicPr>
            <a:picLocks noChangeAspect="1" noChangeArrowheads="1"/>
          </p:cNvPicPr>
          <p:nvPr/>
        </p:nvPicPr>
        <p:blipFill>
          <a:blip r:embed="rId9" cstate="print"/>
          <a:srcRect/>
          <a:stretch>
            <a:fillRect/>
          </a:stretch>
        </p:blipFill>
        <p:spPr bwMode="auto">
          <a:xfrm>
            <a:off x="1539240" y="6172200"/>
            <a:ext cx="792480" cy="685800"/>
          </a:xfrm>
          <a:prstGeom prst="rect">
            <a:avLst/>
          </a:prstGeom>
          <a:noFill/>
          <a:ln w="9525">
            <a:noFill/>
            <a:miter lim="800000"/>
            <a:headEnd/>
            <a:tailEnd/>
          </a:ln>
          <a:effectLst/>
        </p:spPr>
      </p:pic>
      <p:pic>
        <p:nvPicPr>
          <p:cNvPr id="109" name="Picture 4"/>
          <p:cNvPicPr>
            <a:picLocks noChangeAspect="1" noChangeArrowheads="1"/>
          </p:cNvPicPr>
          <p:nvPr/>
        </p:nvPicPr>
        <p:blipFill>
          <a:blip r:embed="rId10" cstate="print"/>
          <a:srcRect/>
          <a:stretch>
            <a:fillRect/>
          </a:stretch>
        </p:blipFill>
        <p:spPr bwMode="auto">
          <a:xfrm>
            <a:off x="0" y="6153150"/>
            <a:ext cx="1390650" cy="704850"/>
          </a:xfrm>
          <a:prstGeom prst="rect">
            <a:avLst/>
          </a:prstGeom>
          <a:noFill/>
          <a:ln w="9525">
            <a:noFill/>
            <a:miter lim="800000"/>
            <a:headEnd/>
            <a:tailEnd/>
          </a:ln>
          <a:effectLst/>
        </p:spPr>
      </p:pic>
      <p:cxnSp>
        <p:nvCxnSpPr>
          <p:cNvPr id="110" name="Straight Arrow Connector 59"/>
          <p:cNvCxnSpPr>
            <a:cxnSpLocks noChangeShapeType="1"/>
          </p:cNvCxnSpPr>
          <p:nvPr/>
        </p:nvCxnSpPr>
        <p:spPr bwMode="auto">
          <a:xfrm flipV="1">
            <a:off x="289560" y="5852160"/>
            <a:ext cx="502920" cy="259080"/>
          </a:xfrm>
          <a:prstGeom prst="straightConnector1">
            <a:avLst/>
          </a:prstGeom>
          <a:noFill/>
          <a:ln w="28575" algn="ctr">
            <a:solidFill>
              <a:schemeClr val="tx1"/>
            </a:solidFill>
            <a:round/>
            <a:headEnd type="triangle" w="med" len="med"/>
            <a:tailEnd/>
          </a:ln>
        </p:spPr>
      </p:cxnSp>
      <p:cxnSp>
        <p:nvCxnSpPr>
          <p:cNvPr id="111" name="Straight Arrow Connector 59"/>
          <p:cNvCxnSpPr>
            <a:cxnSpLocks noChangeShapeType="1"/>
          </p:cNvCxnSpPr>
          <p:nvPr/>
        </p:nvCxnSpPr>
        <p:spPr bwMode="auto">
          <a:xfrm rot="10800000">
            <a:off x="1005840" y="5836920"/>
            <a:ext cx="670560" cy="289560"/>
          </a:xfrm>
          <a:prstGeom prst="straightConnector1">
            <a:avLst/>
          </a:prstGeom>
          <a:noFill/>
          <a:ln w="28575" algn="ctr">
            <a:solidFill>
              <a:schemeClr val="tx1"/>
            </a:solidFill>
            <a:round/>
            <a:headEnd type="triangle" w="med" len="med"/>
            <a:tailEnd/>
          </a:ln>
        </p:spPr>
      </p:cxnSp>
      <p:sp>
        <p:nvSpPr>
          <p:cNvPr id="112" name="_s1030"/>
          <p:cNvSpPr>
            <a:spLocks noChangeArrowheads="1"/>
          </p:cNvSpPr>
          <p:nvPr/>
        </p:nvSpPr>
        <p:spPr bwMode="auto">
          <a:xfrm>
            <a:off x="2895600" y="5379719"/>
            <a:ext cx="1158240" cy="396241"/>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sz="1400" b="1" dirty="0" smtClean="0"/>
              <a:t>Occurr-</a:t>
            </a:r>
            <a:br>
              <a:rPr lang="bg-BG" sz="1400" b="1" dirty="0" smtClean="0"/>
            </a:br>
            <a:r>
              <a:rPr lang="bg-BG" sz="1400" b="1" dirty="0" smtClean="0"/>
              <a:t>ence data</a:t>
            </a:r>
            <a:endParaRPr lang="bg-BG" sz="1400" b="1" dirty="0"/>
          </a:p>
        </p:txBody>
      </p:sp>
      <p:sp>
        <p:nvSpPr>
          <p:cNvPr id="113" name="_s1030"/>
          <p:cNvSpPr>
            <a:spLocks noChangeArrowheads="1"/>
          </p:cNvSpPr>
          <p:nvPr/>
        </p:nvSpPr>
        <p:spPr bwMode="auto">
          <a:xfrm>
            <a:off x="6964680" y="5349240"/>
            <a:ext cx="1981200" cy="381000"/>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b="1" dirty="0" smtClean="0"/>
              <a:t>Taxon names</a:t>
            </a:r>
            <a:endParaRPr lang="bg-BG" b="1" dirty="0"/>
          </a:p>
        </p:txBody>
      </p:sp>
      <p:cxnSp>
        <p:nvCxnSpPr>
          <p:cNvPr id="114" name="Straight Arrow Connector 59"/>
          <p:cNvCxnSpPr>
            <a:cxnSpLocks noChangeShapeType="1"/>
          </p:cNvCxnSpPr>
          <p:nvPr/>
        </p:nvCxnSpPr>
        <p:spPr bwMode="auto">
          <a:xfrm rot="5400000" flipH="1" flipV="1">
            <a:off x="3009901" y="5981701"/>
            <a:ext cx="228598" cy="1588"/>
          </a:xfrm>
          <a:prstGeom prst="straightConnector1">
            <a:avLst/>
          </a:prstGeom>
          <a:noFill/>
          <a:ln w="28575" algn="ctr">
            <a:solidFill>
              <a:schemeClr val="tx1"/>
            </a:solidFill>
            <a:round/>
            <a:headEnd type="triangle" w="med" len="med"/>
            <a:tailEnd/>
          </a:ln>
        </p:spPr>
      </p:cxnSp>
      <p:cxnSp>
        <p:nvCxnSpPr>
          <p:cNvPr id="115" name="Straight Arrow Connector 59"/>
          <p:cNvCxnSpPr>
            <a:cxnSpLocks noChangeShapeType="1"/>
          </p:cNvCxnSpPr>
          <p:nvPr/>
        </p:nvCxnSpPr>
        <p:spPr bwMode="auto">
          <a:xfrm flipV="1">
            <a:off x="4267200" y="5852160"/>
            <a:ext cx="1112520" cy="259080"/>
          </a:xfrm>
          <a:prstGeom prst="straightConnector1">
            <a:avLst/>
          </a:prstGeom>
          <a:noFill/>
          <a:ln w="28575" algn="ctr">
            <a:solidFill>
              <a:schemeClr val="tx1"/>
            </a:solidFill>
            <a:round/>
            <a:headEnd type="triangle" w="med" len="med"/>
            <a:tailEnd/>
          </a:ln>
        </p:spPr>
      </p:cxnSp>
      <p:cxnSp>
        <p:nvCxnSpPr>
          <p:cNvPr id="116" name="Straight Arrow Connector 59"/>
          <p:cNvCxnSpPr>
            <a:cxnSpLocks noChangeShapeType="1"/>
          </p:cNvCxnSpPr>
          <p:nvPr/>
        </p:nvCxnSpPr>
        <p:spPr bwMode="auto">
          <a:xfrm rot="10800000">
            <a:off x="5715000" y="5852160"/>
            <a:ext cx="1112520" cy="228600"/>
          </a:xfrm>
          <a:prstGeom prst="straightConnector1">
            <a:avLst/>
          </a:prstGeom>
          <a:noFill/>
          <a:ln w="28575" algn="ctr">
            <a:solidFill>
              <a:schemeClr val="tx1"/>
            </a:solidFill>
            <a:round/>
            <a:headEnd type="triangle" w="med" len="med"/>
            <a:tailEnd/>
          </a:ln>
        </p:spPr>
      </p:cxnSp>
      <p:sp>
        <p:nvSpPr>
          <p:cNvPr id="117" name="_s1030"/>
          <p:cNvSpPr>
            <a:spLocks noChangeArrowheads="1"/>
          </p:cNvSpPr>
          <p:nvPr/>
        </p:nvSpPr>
        <p:spPr bwMode="auto">
          <a:xfrm>
            <a:off x="4251960" y="5364480"/>
            <a:ext cx="2423160" cy="381000"/>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b="1" dirty="0" smtClean="0"/>
              <a:t>Taxon treatments</a:t>
            </a:r>
            <a:endParaRPr lang="bg-BG" b="1" dirty="0"/>
          </a:p>
        </p:txBody>
      </p:sp>
      <p:pic>
        <p:nvPicPr>
          <p:cNvPr id="118" name="Picture 6"/>
          <p:cNvPicPr>
            <a:picLocks noChangeAspect="1" noChangeArrowheads="1"/>
          </p:cNvPicPr>
          <p:nvPr/>
        </p:nvPicPr>
        <p:blipFill>
          <a:blip r:embed="rId11" cstate="print"/>
          <a:srcRect/>
          <a:stretch>
            <a:fillRect/>
          </a:stretch>
        </p:blipFill>
        <p:spPr bwMode="auto">
          <a:xfrm>
            <a:off x="7543800" y="6186940"/>
            <a:ext cx="1021080" cy="671060"/>
          </a:xfrm>
          <a:prstGeom prst="rect">
            <a:avLst/>
          </a:prstGeom>
          <a:noFill/>
          <a:ln w="9525">
            <a:noFill/>
            <a:miter lim="800000"/>
            <a:headEnd/>
            <a:tailEnd/>
          </a:ln>
          <a:effectLst/>
        </p:spPr>
      </p:pic>
      <p:cxnSp>
        <p:nvCxnSpPr>
          <p:cNvPr id="119" name="Straight Arrow Connector 59"/>
          <p:cNvCxnSpPr>
            <a:cxnSpLocks noChangeShapeType="1"/>
          </p:cNvCxnSpPr>
          <p:nvPr/>
        </p:nvCxnSpPr>
        <p:spPr bwMode="auto">
          <a:xfrm rot="10800000">
            <a:off x="8061960" y="5775960"/>
            <a:ext cx="838200" cy="350520"/>
          </a:xfrm>
          <a:prstGeom prst="straightConnector1">
            <a:avLst/>
          </a:prstGeom>
          <a:noFill/>
          <a:ln w="28575" algn="ctr">
            <a:solidFill>
              <a:schemeClr val="tx1"/>
            </a:solidFill>
            <a:round/>
            <a:headEnd type="triangle" w="med" len="med"/>
            <a:tailEnd/>
          </a:ln>
        </p:spPr>
      </p:cxnSp>
      <p:cxnSp>
        <p:nvCxnSpPr>
          <p:cNvPr id="120" name="Straight Arrow Connector 59"/>
          <p:cNvCxnSpPr>
            <a:cxnSpLocks noChangeShapeType="1"/>
          </p:cNvCxnSpPr>
          <p:nvPr/>
        </p:nvCxnSpPr>
        <p:spPr bwMode="auto">
          <a:xfrm rot="5400000" flipH="1" flipV="1">
            <a:off x="7772403" y="5958841"/>
            <a:ext cx="335276" cy="2"/>
          </a:xfrm>
          <a:prstGeom prst="straightConnector1">
            <a:avLst/>
          </a:prstGeom>
          <a:noFill/>
          <a:ln w="28575" algn="ctr">
            <a:solidFill>
              <a:schemeClr val="tx1"/>
            </a:solidFill>
            <a:round/>
            <a:headEnd type="triangle" w="med" len="med"/>
            <a:tailEnd/>
          </a:ln>
        </p:spPr>
      </p:cxnSp>
      <p:sp>
        <p:nvSpPr>
          <p:cNvPr id="121" name="Rectangle 120"/>
          <p:cNvSpPr/>
          <p:nvPr/>
        </p:nvSpPr>
        <p:spPr>
          <a:xfrm>
            <a:off x="4920986" y="6163018"/>
            <a:ext cx="700833" cy="323165"/>
          </a:xfrm>
          <a:prstGeom prst="rect">
            <a:avLst/>
          </a:prstGeom>
        </p:spPr>
        <p:txBody>
          <a:bodyPr wrap="none">
            <a:spAutoFit/>
          </a:bodyPr>
          <a:lstStyle/>
          <a:p>
            <a:r>
              <a:rPr lang="bg-BG" b="1" dirty="0" smtClean="0">
                <a:solidFill>
                  <a:schemeClr val="tx2">
                    <a:lumMod val="25000"/>
                  </a:schemeClr>
                </a:solidFill>
              </a:rPr>
              <a:t>Plazi</a:t>
            </a:r>
            <a:endParaRPr lang="bg-BG" b="1" dirty="0">
              <a:solidFill>
                <a:schemeClr val="tx2">
                  <a:lumMod val="25000"/>
                </a:schemeClr>
              </a:solidFill>
            </a:endParaRPr>
          </a:p>
        </p:txBody>
      </p:sp>
      <p:sp>
        <p:nvSpPr>
          <p:cNvPr id="122" name="Rectangle 121"/>
          <p:cNvSpPr/>
          <p:nvPr/>
        </p:nvSpPr>
        <p:spPr>
          <a:xfrm>
            <a:off x="6888480" y="6172201"/>
            <a:ext cx="609599" cy="292388"/>
          </a:xfrm>
          <a:prstGeom prst="rect">
            <a:avLst/>
          </a:prstGeom>
        </p:spPr>
        <p:txBody>
          <a:bodyPr wrap="square">
            <a:spAutoFit/>
          </a:bodyPr>
          <a:lstStyle/>
          <a:p>
            <a:r>
              <a:rPr lang="bg-BG" sz="1300" b="1" dirty="0" smtClean="0">
                <a:solidFill>
                  <a:schemeClr val="tx2">
                    <a:lumMod val="10000"/>
                  </a:schemeClr>
                </a:solidFill>
              </a:rPr>
              <a:t>Wiki</a:t>
            </a:r>
            <a:endParaRPr lang="bg-BG" sz="1300" b="1" dirty="0">
              <a:solidFill>
                <a:schemeClr val="tx2">
                  <a:lumMod val="10000"/>
                </a:schemeClr>
              </a:solidFill>
            </a:endParaRPr>
          </a:p>
        </p:txBody>
      </p:sp>
      <p:sp>
        <p:nvSpPr>
          <p:cNvPr id="123" name="Rectangle 122"/>
          <p:cNvSpPr/>
          <p:nvPr/>
        </p:nvSpPr>
        <p:spPr>
          <a:xfrm>
            <a:off x="7612573" y="6153835"/>
            <a:ext cx="524503" cy="276999"/>
          </a:xfrm>
          <a:prstGeom prst="rect">
            <a:avLst/>
          </a:prstGeom>
        </p:spPr>
        <p:txBody>
          <a:bodyPr wrap="none">
            <a:spAutoFit/>
          </a:bodyPr>
          <a:lstStyle/>
          <a:p>
            <a:r>
              <a:rPr lang="bg-BG" sz="1200" b="1" dirty="0" smtClean="0">
                <a:solidFill>
                  <a:schemeClr val="tx2">
                    <a:lumMod val="10000"/>
                  </a:schemeClr>
                </a:solidFill>
              </a:rPr>
              <a:t>COL</a:t>
            </a:r>
            <a:endParaRPr lang="bg-BG" b="1" dirty="0">
              <a:solidFill>
                <a:schemeClr val="tx2">
                  <a:lumMod val="10000"/>
                </a:schemeClr>
              </a:solidFill>
            </a:endParaRPr>
          </a:p>
        </p:txBody>
      </p:sp>
      <p:sp>
        <p:nvSpPr>
          <p:cNvPr id="124" name="_s1030"/>
          <p:cNvSpPr>
            <a:spLocks noChangeArrowheads="1"/>
          </p:cNvSpPr>
          <p:nvPr/>
        </p:nvSpPr>
        <p:spPr bwMode="auto">
          <a:xfrm>
            <a:off x="1615440" y="5394959"/>
            <a:ext cx="1158240" cy="396241"/>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sz="1400" b="1" dirty="0" smtClean="0"/>
              <a:t>Biblio-</a:t>
            </a:r>
            <a:br>
              <a:rPr lang="bg-BG" sz="1400" b="1" dirty="0" smtClean="0"/>
            </a:br>
            <a:r>
              <a:rPr lang="bg-BG" sz="1400" b="1" dirty="0" smtClean="0"/>
              <a:t>graphies</a:t>
            </a:r>
            <a:endParaRPr lang="bg-BG" sz="1400" b="1" dirty="0"/>
          </a:p>
        </p:txBody>
      </p:sp>
      <p:cxnSp>
        <p:nvCxnSpPr>
          <p:cNvPr id="125" name="Straight Arrow Connector 59"/>
          <p:cNvCxnSpPr>
            <a:cxnSpLocks noChangeShapeType="1"/>
          </p:cNvCxnSpPr>
          <p:nvPr/>
        </p:nvCxnSpPr>
        <p:spPr bwMode="auto">
          <a:xfrm rot="5400000" flipH="1" flipV="1">
            <a:off x="1996440" y="5974080"/>
            <a:ext cx="259080" cy="45720"/>
          </a:xfrm>
          <a:prstGeom prst="straightConnector1">
            <a:avLst/>
          </a:prstGeom>
          <a:noFill/>
          <a:ln w="28575" algn="ctr">
            <a:solidFill>
              <a:schemeClr val="tx1"/>
            </a:solidFill>
            <a:round/>
            <a:headEnd type="triangle" w="med" len="med"/>
            <a:tailEnd/>
          </a:ln>
        </p:spPr>
      </p:cxnSp>
      <p:cxnSp>
        <p:nvCxnSpPr>
          <p:cNvPr id="128" name="Straight Arrow Connector 127"/>
          <p:cNvCxnSpPr/>
          <p:nvPr/>
        </p:nvCxnSpPr>
        <p:spPr bwMode="auto">
          <a:xfrm flipV="1">
            <a:off x="1858618" y="2534478"/>
            <a:ext cx="0" cy="1987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1" name="Straight Arrow Connector 130"/>
          <p:cNvCxnSpPr/>
          <p:nvPr/>
        </p:nvCxnSpPr>
        <p:spPr bwMode="auto">
          <a:xfrm flipV="1">
            <a:off x="2925418" y="2547731"/>
            <a:ext cx="0" cy="1987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2" name="Straight Arrow Connector 131"/>
          <p:cNvCxnSpPr/>
          <p:nvPr/>
        </p:nvCxnSpPr>
        <p:spPr bwMode="auto">
          <a:xfrm flipV="1">
            <a:off x="3869635" y="2557669"/>
            <a:ext cx="0" cy="1987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61" grpId="0"/>
      <p:bldP spid="67" grpId="0"/>
      <p:bldP spid="97" grpId="0" animBg="1"/>
      <p:bldP spid="98" grpId="0" animBg="1"/>
      <p:bldP spid="99" grpId="0" animBg="1"/>
      <p:bldP spid="100" grpId="0" animBg="1"/>
      <p:bldP spid="101" grpId="0" animBg="1"/>
      <p:bldP spid="102" grpId="0" animBg="1"/>
      <p:bldP spid="112" grpId="0" animBg="1"/>
      <p:bldP spid="113" grpId="0" animBg="1"/>
      <p:bldP spid="117" grpId="0" animBg="1"/>
      <p:bldP spid="121" grpId="0"/>
      <p:bldP spid="122" grpId="0"/>
      <p:bldP spid="123" grpId="0"/>
      <p:bldP spid="1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254000" y="660400"/>
            <a:ext cx="8636000" cy="5537200"/>
          </a:xfrm>
          <a:prstGeom prst="rect">
            <a:avLst/>
          </a:prstGeom>
        </p:spPr>
      </p:pic>
      <p:pic>
        <p:nvPicPr>
          <p:cNvPr id="11" name="Picture 10"/>
          <p:cNvPicPr>
            <a:picLocks noChangeAspect="1"/>
          </p:cNvPicPr>
          <p:nvPr/>
        </p:nvPicPr>
        <p:blipFill>
          <a:blip r:embed="rId4" cstate="print"/>
          <a:stretch>
            <a:fillRect/>
          </a:stretch>
        </p:blipFill>
        <p:spPr>
          <a:xfrm>
            <a:off x="685800" y="660400"/>
            <a:ext cx="8204200" cy="5537200"/>
          </a:xfrm>
          <a:prstGeom prst="rect">
            <a:avLst/>
          </a:prstGeom>
        </p:spPr>
      </p:pic>
      <p:pic>
        <p:nvPicPr>
          <p:cNvPr id="13" name="Picture 12"/>
          <p:cNvPicPr>
            <a:picLocks noChangeAspect="1"/>
          </p:cNvPicPr>
          <p:nvPr/>
        </p:nvPicPr>
        <p:blipFill>
          <a:blip r:embed="rId5" cstate="print"/>
          <a:stretch>
            <a:fillRect/>
          </a:stretch>
        </p:blipFill>
        <p:spPr>
          <a:xfrm>
            <a:off x="3124200" y="711200"/>
            <a:ext cx="5803900" cy="5016500"/>
          </a:xfrm>
          <a:prstGeom prst="rect">
            <a:avLst/>
          </a:prstGeom>
        </p:spPr>
      </p:pic>
      <p:pic>
        <p:nvPicPr>
          <p:cNvPr id="12" name="Picture 11"/>
          <p:cNvPicPr>
            <a:picLocks noChangeAspect="1"/>
          </p:cNvPicPr>
          <p:nvPr/>
        </p:nvPicPr>
        <p:blipFill>
          <a:blip r:embed="rId6" cstate="print"/>
          <a:stretch>
            <a:fillRect/>
          </a:stretch>
        </p:blipFill>
        <p:spPr>
          <a:xfrm>
            <a:off x="1117600" y="2984500"/>
            <a:ext cx="6845300" cy="2222500"/>
          </a:xfrm>
          <a:prstGeom prst="rect">
            <a:avLst/>
          </a:prstGeom>
        </p:spPr>
      </p:pic>
      <p:pic>
        <p:nvPicPr>
          <p:cNvPr id="14" name="Picture 13"/>
          <p:cNvPicPr>
            <a:picLocks noChangeAspect="1"/>
          </p:cNvPicPr>
          <p:nvPr/>
        </p:nvPicPr>
        <p:blipFill>
          <a:blip r:embed="rId7" cstate="print"/>
          <a:stretch>
            <a:fillRect/>
          </a:stretch>
        </p:blipFill>
        <p:spPr>
          <a:xfrm>
            <a:off x="558800" y="4660900"/>
            <a:ext cx="4965700" cy="1473200"/>
          </a:xfrm>
          <a:prstGeom prst="rect">
            <a:avLst/>
          </a:prstGeom>
        </p:spPr>
      </p:pic>
    </p:spTree>
    <p:extLst>
      <p:ext uri="{BB962C8B-B14F-4D97-AF65-F5344CB8AC3E}">
        <p14:creationId xmlns="" xmlns:p14="http://schemas.microsoft.com/office/powerpoint/2010/main" val="271466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idx="4294967295"/>
          </p:nvPr>
        </p:nvSpPr>
        <p:spPr>
          <a:xfrm>
            <a:off x="457200" y="132398"/>
            <a:ext cx="8229600" cy="1143000"/>
          </a:xfrm>
        </p:spPr>
        <p:txBody>
          <a:bodyPr/>
          <a:lstStyle/>
          <a:p>
            <a:r>
              <a:rPr lang="en-US" sz="4000" b="0" dirty="0" smtClean="0">
                <a:solidFill>
                  <a:schemeClr val="tx1"/>
                </a:solidFill>
                <a:latin typeface="Arial" charset="0"/>
                <a:ea typeface="ＭＳ Ｐゴシック" charset="0"/>
                <a:cs typeface="ＭＳ Ｐゴシック" charset="0"/>
              </a:rPr>
              <a:t>Automated submission</a:t>
            </a:r>
            <a:endParaRPr lang="en-US" sz="4000" b="0" dirty="0">
              <a:solidFill>
                <a:schemeClr val="tx1"/>
              </a:solidFill>
              <a:latin typeface="Arial" charset="0"/>
              <a:ea typeface="ＭＳ Ｐゴシック" charset="0"/>
              <a:cs typeface="ＭＳ Ｐゴシック" charset="0"/>
            </a:endParaRPr>
          </a:p>
        </p:txBody>
      </p:sp>
      <p:pic>
        <p:nvPicPr>
          <p:cNvPr id="7" name="Picture 6"/>
          <p:cNvPicPr>
            <a:picLocks noChangeAspect="1"/>
          </p:cNvPicPr>
          <p:nvPr/>
        </p:nvPicPr>
        <p:blipFill>
          <a:blip r:embed="rId3" cstate="print"/>
          <a:stretch>
            <a:fillRect/>
          </a:stretch>
        </p:blipFill>
        <p:spPr>
          <a:xfrm>
            <a:off x="165100" y="2336800"/>
            <a:ext cx="5778500" cy="850900"/>
          </a:xfrm>
          <a:prstGeom prst="rect">
            <a:avLst/>
          </a:prstGeom>
        </p:spPr>
      </p:pic>
      <p:pic>
        <p:nvPicPr>
          <p:cNvPr id="8" name="Picture 7"/>
          <p:cNvPicPr>
            <a:picLocks noChangeAspect="1"/>
          </p:cNvPicPr>
          <p:nvPr/>
        </p:nvPicPr>
        <p:blipFill>
          <a:blip r:embed="rId4" cstate="print"/>
          <a:stretch>
            <a:fillRect/>
          </a:stretch>
        </p:blipFill>
        <p:spPr>
          <a:xfrm>
            <a:off x="2959100" y="3162300"/>
            <a:ext cx="4940300" cy="787400"/>
          </a:xfrm>
          <a:prstGeom prst="rect">
            <a:avLst/>
          </a:prstGeom>
        </p:spPr>
      </p:pic>
      <p:pic>
        <p:nvPicPr>
          <p:cNvPr id="9" name="Picture 8"/>
          <p:cNvPicPr>
            <a:picLocks noChangeAspect="1"/>
          </p:cNvPicPr>
          <p:nvPr/>
        </p:nvPicPr>
        <p:blipFill>
          <a:blip r:embed="rId5" cstate="print"/>
          <a:stretch>
            <a:fillRect/>
          </a:stretch>
        </p:blipFill>
        <p:spPr>
          <a:xfrm>
            <a:off x="406400" y="3924300"/>
            <a:ext cx="8331200" cy="2298700"/>
          </a:xfrm>
          <a:prstGeom prst="rect">
            <a:avLst/>
          </a:prstGeom>
        </p:spPr>
      </p:pic>
      <p:pic>
        <p:nvPicPr>
          <p:cNvPr id="2" name="Picture 1"/>
          <p:cNvPicPr>
            <a:picLocks noChangeAspect="1"/>
          </p:cNvPicPr>
          <p:nvPr/>
        </p:nvPicPr>
        <p:blipFill>
          <a:blip r:embed="rId6" cstate="print"/>
          <a:stretch>
            <a:fillRect/>
          </a:stretch>
        </p:blipFill>
        <p:spPr>
          <a:xfrm>
            <a:off x="596900" y="1231900"/>
            <a:ext cx="7937500" cy="1308100"/>
          </a:xfrm>
          <a:prstGeom prst="rect">
            <a:avLst/>
          </a:prstGeom>
        </p:spPr>
      </p:pic>
      <p:pic>
        <p:nvPicPr>
          <p:cNvPr id="3" name="Picture 2"/>
          <p:cNvPicPr>
            <a:picLocks noChangeAspect="1"/>
          </p:cNvPicPr>
          <p:nvPr/>
        </p:nvPicPr>
        <p:blipFill>
          <a:blip r:embed="rId7" cstate="print"/>
          <a:stretch>
            <a:fillRect/>
          </a:stretch>
        </p:blipFill>
        <p:spPr>
          <a:xfrm>
            <a:off x="1409700" y="2044700"/>
            <a:ext cx="6921500" cy="1168400"/>
          </a:xfrm>
          <a:prstGeom prst="rect">
            <a:avLst/>
          </a:prstGeom>
        </p:spPr>
      </p:pic>
      <p:cxnSp>
        <p:nvCxnSpPr>
          <p:cNvPr id="11" name="Straight Connector 10"/>
          <p:cNvCxnSpPr/>
          <p:nvPr/>
        </p:nvCxnSpPr>
        <p:spPr bwMode="auto">
          <a:xfrm flipV="1">
            <a:off x="396240" y="2336800"/>
            <a:ext cx="1432560" cy="1056640"/>
          </a:xfrm>
          <a:prstGeom prst="line">
            <a:avLst/>
          </a:prstGeom>
          <a:solidFill>
            <a:schemeClr val="accent1"/>
          </a:solidFill>
          <a:ln w="63500"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a:off x="457200" y="2367280"/>
            <a:ext cx="1402080" cy="985520"/>
          </a:xfrm>
          <a:prstGeom prst="line">
            <a:avLst/>
          </a:prstGeom>
          <a:solidFill>
            <a:schemeClr val="accent1"/>
          </a:solidFill>
          <a:ln w="63500" cap="flat" cmpd="sng" algn="ctr">
            <a:solidFill>
              <a:srgbClr val="FF0000"/>
            </a:solidFill>
            <a:prstDash val="solid"/>
            <a:round/>
            <a:headEnd type="none" w="med" len="med"/>
            <a:tailEnd type="none" w="med" len="med"/>
          </a:ln>
          <a:effectLst/>
        </p:spPr>
      </p:cxnSp>
      <p:sp>
        <p:nvSpPr>
          <p:cNvPr id="18" name="Rectangle 17"/>
          <p:cNvSpPr/>
          <p:nvPr/>
        </p:nvSpPr>
        <p:spPr>
          <a:xfrm>
            <a:off x="5161844" y="2139658"/>
            <a:ext cx="2569915" cy="323165"/>
          </a:xfrm>
          <a:prstGeom prst="rect">
            <a:avLst/>
          </a:prstGeom>
        </p:spPr>
        <p:txBody>
          <a:bodyPr wrap="square">
            <a:spAutoFit/>
          </a:bodyPr>
          <a:lstStyle/>
          <a:p>
            <a:r>
              <a:rPr lang="en-US" dirty="0" smtClean="0">
                <a:latin typeface="Arial" charset="0"/>
                <a:ea typeface="ＭＳ Ｐゴシック" charset="0"/>
                <a:cs typeface="ＭＳ Ｐゴシック" charset="0"/>
              </a:rPr>
              <a:t>Automated XML submission</a:t>
            </a:r>
            <a:endParaRPr lang="bg-BG" dirty="0"/>
          </a:p>
        </p:txBody>
      </p:sp>
    </p:spTree>
    <p:extLst>
      <p:ext uri="{BB962C8B-B14F-4D97-AF65-F5344CB8AC3E}">
        <p14:creationId xmlns="" xmlns:p14="http://schemas.microsoft.com/office/powerpoint/2010/main" val="365669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5811520" y="5537200"/>
            <a:ext cx="3332480" cy="584775"/>
          </a:xfrm>
          <a:prstGeom prst="rect">
            <a:avLst/>
          </a:prstGeom>
        </p:spPr>
        <p:txBody>
          <a:bodyPr wrap="square">
            <a:spAutoFit/>
          </a:bodyPr>
          <a:lstStyle/>
          <a:p>
            <a:pPr algn="ctr"/>
            <a:r>
              <a:rPr lang="en-US" sz="3200" dirty="0" smtClean="0">
                <a:solidFill>
                  <a:srgbClr val="C00000"/>
                </a:solidFill>
              </a:rPr>
              <a:t>Article templates</a:t>
            </a:r>
            <a:endParaRPr lang="bg-BG" sz="3200" dirty="0">
              <a:solidFill>
                <a:srgbClr val="C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2" cstate="print"/>
          <a:srcRect/>
          <a:stretch>
            <a:fillRect/>
          </a:stretch>
        </p:blipFill>
        <p:spPr bwMode="auto">
          <a:xfrm>
            <a:off x="0" y="0"/>
            <a:ext cx="9243228" cy="6858000"/>
          </a:xfrm>
          <a:prstGeom prst="rect">
            <a:avLst/>
          </a:prstGeom>
          <a:noFill/>
          <a:ln w="9525">
            <a:noFill/>
            <a:miter lim="800000"/>
            <a:headEnd/>
            <a:tailEnd/>
          </a:ln>
        </p:spPr>
      </p:pic>
      <p:sp>
        <p:nvSpPr>
          <p:cNvPr id="4" name="Rectangle 3"/>
          <p:cNvSpPr/>
          <p:nvPr/>
        </p:nvSpPr>
        <p:spPr>
          <a:xfrm>
            <a:off x="1493520" y="6273225"/>
            <a:ext cx="3332480" cy="584775"/>
          </a:xfrm>
          <a:prstGeom prst="rect">
            <a:avLst/>
          </a:prstGeom>
        </p:spPr>
        <p:txBody>
          <a:bodyPr wrap="square">
            <a:spAutoFit/>
          </a:bodyPr>
          <a:lstStyle/>
          <a:p>
            <a:pPr algn="ctr"/>
            <a:r>
              <a:rPr lang="en-US" sz="3200" dirty="0" smtClean="0">
                <a:solidFill>
                  <a:srgbClr val="C00000"/>
                </a:solidFill>
              </a:rPr>
              <a:t>Classifications</a:t>
            </a:r>
            <a:endParaRPr lang="bg-BG" sz="3200" dirty="0">
              <a:solidFill>
                <a:srgbClr val="C00000"/>
              </a:solidFill>
            </a:endParaRPr>
          </a:p>
        </p:txBody>
      </p:sp>
      <p:cxnSp>
        <p:nvCxnSpPr>
          <p:cNvPr id="6" name="Straight Arrow Connector 5"/>
          <p:cNvCxnSpPr/>
          <p:nvPr/>
        </p:nvCxnSpPr>
        <p:spPr>
          <a:xfrm flipH="1">
            <a:off x="949960" y="1595120"/>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p:cNvPicPr>
            <a:picLocks noChangeAspect="1" noChangeArrowheads="1"/>
          </p:cNvPicPr>
          <p:nvPr/>
        </p:nvPicPr>
        <p:blipFill>
          <a:blip r:embed="rId2" cstate="print"/>
          <a:srcRect/>
          <a:stretch>
            <a:fillRect/>
          </a:stretch>
        </p:blipFill>
        <p:spPr bwMode="auto">
          <a:xfrm>
            <a:off x="0" y="0"/>
            <a:ext cx="9099550" cy="6858000"/>
          </a:xfrm>
          <a:prstGeom prst="rect">
            <a:avLst/>
          </a:prstGeom>
          <a:noFill/>
          <a:ln w="9525">
            <a:noFill/>
            <a:miter lim="800000"/>
            <a:headEnd/>
            <a:tailEnd/>
          </a:ln>
        </p:spPr>
      </p:pic>
      <p:cxnSp>
        <p:nvCxnSpPr>
          <p:cNvPr id="4" name="Straight Arrow Connector 3"/>
          <p:cNvCxnSpPr/>
          <p:nvPr/>
        </p:nvCxnSpPr>
        <p:spPr>
          <a:xfrm flipH="1">
            <a:off x="2886419" y="5065433"/>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a:off x="1087120" y="1417320"/>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0" y="-38260"/>
            <a:ext cx="9144000" cy="6896260"/>
          </a:xfrm>
          <a:prstGeom prst="rect">
            <a:avLst/>
          </a:prstGeom>
          <a:noFill/>
          <a:ln w="9525">
            <a:noFill/>
            <a:miter lim="800000"/>
            <a:headEnd/>
            <a:tailEnd/>
          </a:ln>
        </p:spPr>
      </p:pic>
      <p:sp>
        <p:nvSpPr>
          <p:cNvPr id="4" name="Rectangle 3"/>
          <p:cNvSpPr/>
          <p:nvPr/>
        </p:nvSpPr>
        <p:spPr>
          <a:xfrm>
            <a:off x="5977880" y="6213513"/>
            <a:ext cx="1837362" cy="523220"/>
          </a:xfrm>
          <a:prstGeom prst="rect">
            <a:avLst/>
          </a:prstGeom>
        </p:spPr>
        <p:txBody>
          <a:bodyPr wrap="none">
            <a:spAutoFit/>
          </a:bodyPr>
          <a:lstStyle/>
          <a:p>
            <a:pPr algn="ctr"/>
            <a:r>
              <a:rPr lang="en-US" sz="2800" dirty="0" smtClean="0">
                <a:solidFill>
                  <a:srgbClr val="C00000"/>
                </a:solidFill>
              </a:rPr>
              <a:t>Add author</a:t>
            </a:r>
            <a:endParaRPr lang="bg-BG" sz="2800" dirty="0">
              <a:solidFill>
                <a:srgbClr val="C00000"/>
              </a:solidFill>
            </a:endParaRPr>
          </a:p>
        </p:txBody>
      </p:sp>
      <p:cxnSp>
        <p:nvCxnSpPr>
          <p:cNvPr id="5" name="Straight Arrow Connector 4"/>
          <p:cNvCxnSpPr/>
          <p:nvPr/>
        </p:nvCxnSpPr>
        <p:spPr>
          <a:xfrm flipH="1">
            <a:off x="1087120" y="903383"/>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 y="0"/>
            <a:ext cx="9144000" cy="6857999"/>
          </a:xfrm>
          <a:prstGeom prst="rect">
            <a:avLst/>
          </a:prstGeom>
          <a:noFill/>
          <a:ln w="9525">
            <a:noFill/>
            <a:miter lim="800000"/>
            <a:headEnd/>
            <a:tailEnd/>
          </a:ln>
        </p:spPr>
      </p:pic>
      <p:cxnSp>
        <p:nvCxnSpPr>
          <p:cNvPr id="6" name="Straight Arrow Connector 5"/>
          <p:cNvCxnSpPr/>
          <p:nvPr/>
        </p:nvCxnSpPr>
        <p:spPr>
          <a:xfrm flipH="1">
            <a:off x="1171399" y="3117773"/>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sz="2800" b="1" dirty="0" err="1" smtClean="0">
                <a:solidFill>
                  <a:schemeClr val="accent2">
                    <a:lumMod val="75000"/>
                  </a:schemeClr>
                </a:solidFill>
              </a:rPr>
              <a:t>Cybertaxonomic</a:t>
            </a:r>
            <a:r>
              <a:rPr lang="en-US" sz="2800" b="1" dirty="0" smtClean="0">
                <a:solidFill>
                  <a:schemeClr val="accent2">
                    <a:lumMod val="75000"/>
                  </a:schemeClr>
                </a:solidFill>
              </a:rPr>
              <a:t> checklist: structure</a:t>
            </a:r>
            <a:endParaRPr lang="bg-BG" sz="2800" dirty="0"/>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24" name="Picture 2" descr="J:\CONGRESSES_MEETINGS_WORKSHOPS\2013\PROIBIOSPHERE_BERLIN_MAY\title2.jpg"/>
          <p:cNvPicPr>
            <a:picLocks noChangeAspect="1" noChangeArrowheads="1"/>
          </p:cNvPicPr>
          <p:nvPr/>
        </p:nvPicPr>
        <p:blipFill>
          <a:blip r:embed="rId2" cstate="print"/>
          <a:srcRect/>
          <a:stretch>
            <a:fillRect/>
          </a:stretch>
        </p:blipFill>
        <p:spPr bwMode="auto">
          <a:xfrm>
            <a:off x="0" y="636588"/>
            <a:ext cx="9144000" cy="5428402"/>
          </a:xfrm>
          <a:prstGeom prst="rect">
            <a:avLst/>
          </a:prstGeom>
          <a:noFill/>
        </p:spPr>
      </p:pic>
      <p:sp>
        <p:nvSpPr>
          <p:cNvPr id="30" name="Rectangle 29"/>
          <p:cNvSpPr/>
          <p:nvPr/>
        </p:nvSpPr>
        <p:spPr>
          <a:xfrm>
            <a:off x="173504" y="2880361"/>
            <a:ext cx="938120" cy="237744"/>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sp>
        <p:nvSpPr>
          <p:cNvPr id="31" name="Rectangle 30"/>
          <p:cNvSpPr/>
          <p:nvPr/>
        </p:nvSpPr>
        <p:spPr>
          <a:xfrm>
            <a:off x="173504" y="3118105"/>
            <a:ext cx="938120" cy="237744"/>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sp>
        <p:nvSpPr>
          <p:cNvPr id="32" name="Rectangle 31"/>
          <p:cNvSpPr/>
          <p:nvPr/>
        </p:nvSpPr>
        <p:spPr>
          <a:xfrm>
            <a:off x="173504" y="2450592"/>
            <a:ext cx="938120" cy="429769"/>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cstate="print"/>
          <a:srcRect/>
          <a:stretch>
            <a:fillRect/>
          </a:stretch>
        </p:blipFill>
        <p:spPr bwMode="auto">
          <a:xfrm>
            <a:off x="467488" y="437588"/>
            <a:ext cx="3833953" cy="5477076"/>
          </a:xfrm>
          <a:prstGeom prst="rect">
            <a:avLst/>
          </a:prstGeom>
          <a:noFill/>
          <a:ln w="9525">
            <a:noFill/>
            <a:miter lim="800000"/>
            <a:headEnd/>
            <a:tailEnd/>
          </a:ln>
        </p:spPr>
      </p:pic>
      <p:pic>
        <p:nvPicPr>
          <p:cNvPr id="191491" name="Picture 3"/>
          <p:cNvPicPr>
            <a:picLocks noChangeAspect="1" noChangeArrowheads="1"/>
          </p:cNvPicPr>
          <p:nvPr/>
        </p:nvPicPr>
        <p:blipFill>
          <a:blip r:embed="rId3" cstate="print"/>
          <a:srcRect/>
          <a:stretch>
            <a:fillRect/>
          </a:stretch>
        </p:blipFill>
        <p:spPr bwMode="auto">
          <a:xfrm>
            <a:off x="4628023" y="437587"/>
            <a:ext cx="3856219" cy="5489280"/>
          </a:xfrm>
          <a:prstGeom prst="rect">
            <a:avLst/>
          </a:prstGeom>
          <a:noFill/>
          <a:ln w="9525">
            <a:noFill/>
            <a:miter lim="800000"/>
            <a:headEnd/>
            <a:tailEnd/>
          </a:ln>
        </p:spPr>
      </p:pic>
      <p:sp>
        <p:nvSpPr>
          <p:cNvPr id="5" name="Rectangle 4"/>
          <p:cNvSpPr/>
          <p:nvPr/>
        </p:nvSpPr>
        <p:spPr>
          <a:xfrm>
            <a:off x="2355448" y="6037911"/>
            <a:ext cx="4572000" cy="523220"/>
          </a:xfrm>
          <a:prstGeom prst="rect">
            <a:avLst/>
          </a:prstGeom>
        </p:spPr>
        <p:txBody>
          <a:bodyPr>
            <a:spAutoFit/>
          </a:bodyPr>
          <a:lstStyle/>
          <a:p>
            <a:pPr algn="ctr"/>
            <a:r>
              <a:rPr lang="en-US" sz="1400" b="1" dirty="0" smtClean="0"/>
              <a:t>… and some hundreds millions pages of biodiversity literature in various languages</a:t>
            </a:r>
            <a:endParaRPr lang="bg-BG" dirty="0"/>
          </a:p>
        </p:txBody>
      </p:sp>
      <p:sp>
        <p:nvSpPr>
          <p:cNvPr id="6" name="Rectangle 5"/>
          <p:cNvSpPr/>
          <p:nvPr/>
        </p:nvSpPr>
        <p:spPr bwMode="auto">
          <a:xfrm>
            <a:off x="1423686" y="2164466"/>
            <a:ext cx="763929" cy="127321"/>
          </a:xfrm>
          <a:prstGeom prst="rect">
            <a:avLst/>
          </a:prstGeom>
          <a:solidFill>
            <a:srgbClr val="C00000">
              <a:alpha val="33000"/>
            </a:srgbClr>
          </a:solidFill>
          <a:ln w="9525" cap="flat" cmpd="sng" algn="ctr">
            <a:solidFill>
              <a:srgbClr val="C00000">
                <a:alpha val="23000"/>
              </a:srgbClr>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8" name="Rectangle 7"/>
          <p:cNvSpPr/>
          <p:nvPr/>
        </p:nvSpPr>
        <p:spPr bwMode="auto">
          <a:xfrm>
            <a:off x="2245487" y="2604304"/>
            <a:ext cx="1157469" cy="150470"/>
          </a:xfrm>
          <a:prstGeom prst="rect">
            <a:avLst/>
          </a:prstGeom>
          <a:solidFill>
            <a:srgbClr val="FFFF00">
              <a:alpha val="24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9" name="Rectangle 8"/>
          <p:cNvSpPr/>
          <p:nvPr/>
        </p:nvSpPr>
        <p:spPr bwMode="auto">
          <a:xfrm>
            <a:off x="3541853" y="2465408"/>
            <a:ext cx="474563" cy="115747"/>
          </a:xfrm>
          <a:prstGeom prst="rect">
            <a:avLst/>
          </a:prstGeom>
          <a:solidFill>
            <a:srgbClr val="FF0000">
              <a:alpha val="24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0" name="Rectangle 9"/>
          <p:cNvSpPr/>
          <p:nvPr/>
        </p:nvSpPr>
        <p:spPr bwMode="auto">
          <a:xfrm>
            <a:off x="949124" y="2338086"/>
            <a:ext cx="2083443" cy="115747"/>
          </a:xfrm>
          <a:prstGeom prst="rect">
            <a:avLst/>
          </a:prstGeom>
          <a:solidFill>
            <a:srgbClr val="FFC000">
              <a:alpha val="22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2" name="Rectangle 11"/>
          <p:cNvSpPr/>
          <p:nvPr/>
        </p:nvSpPr>
        <p:spPr bwMode="auto">
          <a:xfrm>
            <a:off x="902825" y="2766349"/>
            <a:ext cx="3183038" cy="2118167"/>
          </a:xfrm>
          <a:prstGeom prst="rect">
            <a:avLst/>
          </a:prstGeom>
          <a:solidFill>
            <a:srgbClr val="92D050">
              <a:alpha val="23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3" name="Rectangle 12"/>
          <p:cNvSpPr/>
          <p:nvPr/>
        </p:nvSpPr>
        <p:spPr bwMode="auto">
          <a:xfrm>
            <a:off x="2720051" y="1169043"/>
            <a:ext cx="925974" cy="162046"/>
          </a:xfrm>
          <a:prstGeom prst="rect">
            <a:avLst/>
          </a:prstGeom>
          <a:solidFill>
            <a:srgbClr val="00B050">
              <a:alpha val="25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4" name="Rectangle 13"/>
          <p:cNvSpPr/>
          <p:nvPr/>
        </p:nvSpPr>
        <p:spPr bwMode="auto">
          <a:xfrm>
            <a:off x="1273215" y="1365813"/>
            <a:ext cx="787079" cy="115746"/>
          </a:xfrm>
          <a:prstGeom prst="rect">
            <a:avLst/>
          </a:prstGeom>
          <a:solidFill>
            <a:srgbClr val="780621">
              <a:alpha val="25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200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2500"/>
                            </p:stCondLst>
                            <p:childTnLst>
                              <p:par>
                                <p:cTn id="22" presetID="1" presetClass="entr" presetSubtype="0" fill="hold" grpId="0" nodeType="afterEffect">
                                  <p:stCondLst>
                                    <p:cond delay="200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4500"/>
                            </p:stCondLst>
                            <p:childTnLst>
                              <p:par>
                                <p:cTn id="25" presetID="1" presetClass="entr" presetSubtype="0" fill="hold" grpId="0" nodeType="afterEffect">
                                  <p:stCondLst>
                                    <p:cond delay="200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2" cstate="print"/>
          <a:srcRect/>
          <a:stretch>
            <a:fillRect/>
          </a:stretch>
        </p:blipFill>
        <p:spPr bwMode="auto">
          <a:xfrm>
            <a:off x="-73447" y="1"/>
            <a:ext cx="9217447" cy="6858000"/>
          </a:xfrm>
          <a:prstGeom prst="rect">
            <a:avLst/>
          </a:prstGeom>
          <a:noFill/>
          <a:ln w="9525">
            <a:noFill/>
            <a:miter lim="800000"/>
            <a:headEnd/>
            <a:tailEnd/>
          </a:ln>
        </p:spPr>
      </p:pic>
      <p:cxnSp>
        <p:nvCxnSpPr>
          <p:cNvPr id="4" name="Straight Arrow Connector 3"/>
          <p:cNvCxnSpPr/>
          <p:nvPr/>
        </p:nvCxnSpPr>
        <p:spPr>
          <a:xfrm flipH="1">
            <a:off x="6390409" y="2846483"/>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0"/>
            <a:ext cx="8229600" cy="701040"/>
          </a:xfrm>
        </p:spPr>
        <p:txBody>
          <a:bodyPr/>
          <a:lstStyle/>
          <a:p>
            <a:pPr lvl="0"/>
            <a:r>
              <a:rPr lang="en-US" sz="2800" b="1" dirty="0" err="1" smtClean="0">
                <a:solidFill>
                  <a:schemeClr val="tx1"/>
                </a:solidFill>
              </a:rPr>
              <a:t>Taxon</a:t>
            </a:r>
            <a:r>
              <a:rPr lang="en-US" sz="2800" b="1" dirty="0" smtClean="0">
                <a:solidFill>
                  <a:schemeClr val="tx1"/>
                </a:solidFill>
              </a:rPr>
              <a:t> treatment: new species</a:t>
            </a:r>
            <a:endParaRPr lang="bg-BG" sz="2800" dirty="0">
              <a:solidFill>
                <a:schemeClr val="tx1"/>
              </a:solidFill>
            </a:endParaRPr>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1026" name="Picture 2" descr="J:\CONGRESSES_MEETINGS_WORKSHOPS\2013\PROIBIOSPHERE_BERLIN_MAY\new species2.jpg"/>
          <p:cNvPicPr>
            <a:picLocks noChangeAspect="1" noChangeArrowheads="1"/>
          </p:cNvPicPr>
          <p:nvPr/>
        </p:nvPicPr>
        <p:blipFill>
          <a:blip r:embed="rId2" cstate="print"/>
          <a:srcRect/>
          <a:stretch>
            <a:fillRect/>
          </a:stretch>
        </p:blipFill>
        <p:spPr bwMode="auto">
          <a:xfrm>
            <a:off x="0" y="636589"/>
            <a:ext cx="5445532" cy="6221412"/>
          </a:xfrm>
          <a:prstGeom prst="rect">
            <a:avLst/>
          </a:prstGeom>
          <a:noFill/>
        </p:spPr>
      </p:pic>
      <p:grpSp>
        <p:nvGrpSpPr>
          <p:cNvPr id="2" name="Group 14"/>
          <p:cNvGrpSpPr/>
          <p:nvPr/>
        </p:nvGrpSpPr>
        <p:grpSpPr>
          <a:xfrm>
            <a:off x="82829" y="1766046"/>
            <a:ext cx="8475290" cy="4049742"/>
            <a:chOff x="82829" y="1766046"/>
            <a:chExt cx="8475290" cy="4049742"/>
          </a:xfrm>
        </p:grpSpPr>
        <p:sp>
          <p:nvSpPr>
            <p:cNvPr id="12" name="Rectangle 11"/>
            <p:cNvSpPr/>
            <p:nvPr/>
          </p:nvSpPr>
          <p:spPr>
            <a:xfrm>
              <a:off x="82829" y="1766046"/>
              <a:ext cx="5251172" cy="1255059"/>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14" name="Picture 4" descr="J:\CONGRESSES_MEETINGS_WORKSHOPS\2013\PROIBIOSPHERE_BERLIN_MAY\darwin_core.jpg"/>
            <p:cNvPicPr>
              <a:picLocks noChangeAspect="1" noChangeArrowheads="1"/>
            </p:cNvPicPr>
            <p:nvPr/>
          </p:nvPicPr>
          <p:blipFill>
            <a:blip r:embed="rId3" cstate="print"/>
            <a:srcRect/>
            <a:stretch>
              <a:fillRect/>
            </a:stretch>
          </p:blipFill>
          <p:spPr bwMode="auto">
            <a:xfrm>
              <a:off x="229906" y="3550024"/>
              <a:ext cx="8328213" cy="2265764"/>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sz="2800" b="1" dirty="0" err="1" smtClean="0">
                <a:solidFill>
                  <a:schemeClr val="accent2">
                    <a:lumMod val="75000"/>
                  </a:schemeClr>
                </a:solidFill>
              </a:rPr>
              <a:t>Taxon</a:t>
            </a:r>
            <a:r>
              <a:rPr lang="en-US" sz="2800" b="1" dirty="0" smtClean="0">
                <a:solidFill>
                  <a:schemeClr val="accent2">
                    <a:lumMod val="75000"/>
                  </a:schemeClr>
                </a:solidFill>
              </a:rPr>
              <a:t> treatment: import material data</a:t>
            </a:r>
            <a:endParaRPr lang="bg-BG" sz="2800" dirty="0"/>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100355" name="Picture 3" descr="J:\CONGRESSES_MEETINGS_WORKSHOPS\2013\PROIBIOSPHERE_BERLIN_MAY\import.jpg"/>
          <p:cNvPicPr>
            <a:picLocks noChangeAspect="1" noChangeArrowheads="1"/>
          </p:cNvPicPr>
          <p:nvPr/>
        </p:nvPicPr>
        <p:blipFill>
          <a:blip r:embed="rId2" cstate="print"/>
          <a:srcRect/>
          <a:stretch>
            <a:fillRect/>
          </a:stretch>
        </p:blipFill>
        <p:spPr bwMode="auto">
          <a:xfrm>
            <a:off x="0" y="636587"/>
            <a:ext cx="8310282" cy="5852401"/>
          </a:xfrm>
          <a:prstGeom prst="rect">
            <a:avLst/>
          </a:prstGeom>
          <a:noFill/>
        </p:spPr>
      </p:pic>
      <p:sp>
        <p:nvSpPr>
          <p:cNvPr id="17" name="Down Arrow 16"/>
          <p:cNvSpPr/>
          <p:nvPr/>
        </p:nvSpPr>
        <p:spPr>
          <a:xfrm rot="2867452">
            <a:off x="2909905" y="2482253"/>
            <a:ext cx="230477" cy="5237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100356" name="Picture 4" descr="J:\CONGRESSES_MEETINGS_WORKSHOPS\2013\PROIBIOSPHERE_BERLIN_MAY\import2.jpg"/>
          <p:cNvPicPr>
            <a:picLocks noChangeAspect="1" noChangeArrowheads="1"/>
          </p:cNvPicPr>
          <p:nvPr/>
        </p:nvPicPr>
        <p:blipFill>
          <a:blip r:embed="rId3" cstate="print"/>
          <a:srcRect/>
          <a:stretch>
            <a:fillRect/>
          </a:stretch>
        </p:blipFill>
        <p:spPr bwMode="auto">
          <a:xfrm>
            <a:off x="0" y="3327365"/>
            <a:ext cx="9144000" cy="1585913"/>
          </a:xfrm>
          <a:prstGeom prst="rect">
            <a:avLst/>
          </a:prstGeom>
          <a:noFill/>
        </p:spPr>
      </p:pic>
      <p:pic>
        <p:nvPicPr>
          <p:cNvPr id="100357" name="Picture 5" descr="J:\CONGRESSES_MEETINGS_WORKSHOPS\2013\PROIBIOSPHERE_BERLIN_MAY\darwin_core.jpg"/>
          <p:cNvPicPr>
            <a:picLocks noChangeAspect="1" noChangeArrowheads="1"/>
          </p:cNvPicPr>
          <p:nvPr/>
        </p:nvPicPr>
        <p:blipFill>
          <a:blip r:embed="rId4" cstate="print"/>
          <a:srcRect/>
          <a:stretch>
            <a:fillRect/>
          </a:stretch>
        </p:blipFill>
        <p:spPr bwMode="auto">
          <a:xfrm>
            <a:off x="0" y="4809301"/>
            <a:ext cx="7530352" cy="2048699"/>
          </a:xfrm>
          <a:prstGeom prst="rect">
            <a:avLst/>
          </a:prstGeom>
          <a:noFill/>
        </p:spPr>
      </p:pic>
      <p:sp>
        <p:nvSpPr>
          <p:cNvPr id="8" name="Down Arrow 7"/>
          <p:cNvSpPr/>
          <p:nvPr/>
        </p:nvSpPr>
        <p:spPr>
          <a:xfrm rot="2867452">
            <a:off x="7471745" y="5073053"/>
            <a:ext cx="230477" cy="5237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3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3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sz="2800" b="1" dirty="0" err="1" smtClean="0">
                <a:solidFill>
                  <a:schemeClr val="accent2">
                    <a:lumMod val="75000"/>
                  </a:schemeClr>
                </a:solidFill>
              </a:rPr>
              <a:t>Taxon</a:t>
            </a:r>
            <a:r>
              <a:rPr lang="en-US" sz="2800" b="1" dirty="0" smtClean="0">
                <a:solidFill>
                  <a:schemeClr val="accent2">
                    <a:lumMod val="75000"/>
                  </a:schemeClr>
                </a:solidFill>
              </a:rPr>
              <a:t> treatment: upload of images</a:t>
            </a:r>
            <a:endParaRPr lang="bg-BG" sz="2800" dirty="0"/>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8" name="Picture 2"/>
          <p:cNvPicPr>
            <a:picLocks noChangeAspect="1" noChangeArrowheads="1"/>
          </p:cNvPicPr>
          <p:nvPr/>
        </p:nvPicPr>
        <p:blipFill>
          <a:blip r:embed="rId2" cstate="print"/>
          <a:srcRect/>
          <a:stretch>
            <a:fillRect/>
          </a:stretch>
        </p:blipFill>
        <p:spPr bwMode="auto">
          <a:xfrm>
            <a:off x="0" y="654423"/>
            <a:ext cx="7954238" cy="5860875"/>
          </a:xfrm>
          <a:prstGeom prst="rect">
            <a:avLst/>
          </a:prstGeom>
          <a:noFill/>
          <a:ln w="9525">
            <a:noFill/>
            <a:miter lim="800000"/>
            <a:headEnd/>
            <a:tailEnd/>
          </a:ln>
        </p:spPr>
      </p:pic>
      <p:sp>
        <p:nvSpPr>
          <p:cNvPr id="10" name="Right Arrow 9"/>
          <p:cNvSpPr/>
          <p:nvPr/>
        </p:nvSpPr>
        <p:spPr>
          <a:xfrm rot="8957193">
            <a:off x="1332167" y="1067414"/>
            <a:ext cx="489891" cy="23115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12" name="Picture 2" descr="J:\CONGRESSES_MEETINGS_WORKSHOPS\2013\PROIBIOSPHERE_BERLIN_MAY\images.jpg"/>
          <p:cNvPicPr>
            <a:picLocks noChangeAspect="1" noChangeArrowheads="1"/>
          </p:cNvPicPr>
          <p:nvPr/>
        </p:nvPicPr>
        <p:blipFill>
          <a:blip r:embed="rId3" cstate="print"/>
          <a:srcRect/>
          <a:stretch>
            <a:fillRect/>
          </a:stretch>
        </p:blipFill>
        <p:spPr bwMode="auto">
          <a:xfrm>
            <a:off x="1973754" y="654423"/>
            <a:ext cx="7170246" cy="620357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chemeClr val="accent2">
                    <a:lumMod val="75000"/>
                  </a:schemeClr>
                </a:solidFill>
              </a:rPr>
              <a:t>Structure of the checklist filed</a:t>
            </a:r>
            <a:endParaRPr lang="bg-BG" sz="2800" dirty="0"/>
          </a:p>
        </p:txBody>
      </p:sp>
      <p:pic>
        <p:nvPicPr>
          <p:cNvPr id="103426" name="Picture 2" descr="J:\CONGRESSES_MEETINGS_WORKSHOPS\2013\PROIBIOSPHERE_BERLIN_MAY\checklist structure.jpg"/>
          <p:cNvPicPr>
            <a:picLocks noChangeAspect="1" noChangeArrowheads="1"/>
          </p:cNvPicPr>
          <p:nvPr/>
        </p:nvPicPr>
        <p:blipFill>
          <a:blip r:embed="rId2" cstate="print"/>
          <a:srcRect/>
          <a:stretch>
            <a:fillRect/>
          </a:stretch>
        </p:blipFill>
        <p:spPr bwMode="auto">
          <a:xfrm>
            <a:off x="0" y="636588"/>
            <a:ext cx="9132153" cy="4814047"/>
          </a:xfrm>
          <a:prstGeom prst="rect">
            <a:avLst/>
          </a:prstGeom>
          <a:noFill/>
        </p:spPr>
      </p:pic>
      <p:sp>
        <p:nvSpPr>
          <p:cNvPr id="6" name="Rectangle 5"/>
          <p:cNvSpPr/>
          <p:nvPr/>
        </p:nvSpPr>
        <p:spPr>
          <a:xfrm>
            <a:off x="313765" y="3451412"/>
            <a:ext cx="1425388" cy="197223"/>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15361" name="Picture 1" descr="J:\CONGRESSES_MEETINGS_WORKSHOPS\2013\PROIBIOSPHERE_BERLIN_MAY\external links.jpg"/>
          <p:cNvPicPr>
            <a:picLocks noChangeAspect="1" noChangeArrowheads="1"/>
          </p:cNvPicPr>
          <p:nvPr/>
        </p:nvPicPr>
        <p:blipFill>
          <a:blip r:embed="rId3" cstate="print"/>
          <a:srcRect/>
          <a:stretch>
            <a:fillRect/>
          </a:stretch>
        </p:blipFill>
        <p:spPr bwMode="auto">
          <a:xfrm>
            <a:off x="2086166" y="1551790"/>
            <a:ext cx="7045987" cy="4193689"/>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80" y="0"/>
            <a:ext cx="8229600" cy="1143000"/>
          </a:xfrm>
        </p:spPr>
        <p:txBody>
          <a:bodyPr/>
          <a:lstStyle/>
          <a:p>
            <a:r>
              <a:rPr lang="en-US" sz="2800" b="1" dirty="0" smtClean="0">
                <a:solidFill>
                  <a:schemeClr val="tx1"/>
                </a:solidFill>
              </a:rPr>
              <a:t>External links</a:t>
            </a:r>
            <a:endParaRPr lang="bg-BG" sz="2800" dirty="0">
              <a:solidFill>
                <a:schemeClr val="tx1"/>
              </a:solidFill>
            </a:endParaRPr>
          </a:p>
        </p:txBody>
      </p:sp>
      <p:pic>
        <p:nvPicPr>
          <p:cNvPr id="2051" name="Picture 3" descr="J:\CONGRESSES_MEETINGS_WORKSHOPS\2013\PROIBIOSPHERE_BERLIN_MAY\nudicornis_checklist.jpg"/>
          <p:cNvPicPr>
            <a:picLocks noChangeAspect="1" noChangeArrowheads="1"/>
          </p:cNvPicPr>
          <p:nvPr/>
        </p:nvPicPr>
        <p:blipFill>
          <a:blip r:embed="rId2" cstate="print"/>
          <a:srcRect/>
          <a:stretch>
            <a:fillRect/>
          </a:stretch>
        </p:blipFill>
        <p:spPr bwMode="auto">
          <a:xfrm>
            <a:off x="1" y="1022083"/>
            <a:ext cx="9143999" cy="4813737"/>
          </a:xfrm>
          <a:prstGeom prst="rect">
            <a:avLst/>
          </a:prstGeom>
          <a:noFill/>
        </p:spPr>
      </p:pic>
      <p:sp>
        <p:nvSpPr>
          <p:cNvPr id="8" name="Rectangle 7"/>
          <p:cNvSpPr/>
          <p:nvPr/>
        </p:nvSpPr>
        <p:spPr>
          <a:xfrm>
            <a:off x="475129" y="1461247"/>
            <a:ext cx="5316071" cy="30480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2052" name="Picture 4" descr="J:\CONGRESSES_MEETINGS_WORKSHOPS\2013\PROIBIOSPHERE_BERLIN_MAY\nudicornis_zoobank.jpg"/>
          <p:cNvPicPr>
            <a:picLocks noChangeAspect="1" noChangeArrowheads="1"/>
          </p:cNvPicPr>
          <p:nvPr/>
        </p:nvPicPr>
        <p:blipFill>
          <a:blip r:embed="rId3" cstate="print"/>
          <a:srcRect/>
          <a:stretch>
            <a:fillRect/>
          </a:stretch>
        </p:blipFill>
        <p:spPr bwMode="auto">
          <a:xfrm>
            <a:off x="3601491" y="2586317"/>
            <a:ext cx="5542509" cy="42716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80" y="132398"/>
            <a:ext cx="8229600" cy="1143000"/>
          </a:xfrm>
        </p:spPr>
        <p:txBody>
          <a:bodyPr/>
          <a:lstStyle/>
          <a:p>
            <a:r>
              <a:rPr lang="en-US" sz="2800" b="1" dirty="0" smtClean="0">
                <a:solidFill>
                  <a:schemeClr val="tx1"/>
                </a:solidFill>
              </a:rPr>
              <a:t>External links</a:t>
            </a:r>
            <a:endParaRPr lang="bg-BG" sz="2800" dirty="0">
              <a:solidFill>
                <a:schemeClr val="tx1"/>
              </a:solidFill>
            </a:endParaRPr>
          </a:p>
        </p:txBody>
      </p:sp>
      <p:pic>
        <p:nvPicPr>
          <p:cNvPr id="2051" name="Picture 3" descr="J:\CONGRESSES_MEETINGS_WORKSHOPS\2013\PROIBIOSPHERE_BERLIN_MAY\nudicornis_checklist.jpg"/>
          <p:cNvPicPr>
            <a:picLocks noChangeAspect="1" noChangeArrowheads="1"/>
          </p:cNvPicPr>
          <p:nvPr/>
        </p:nvPicPr>
        <p:blipFill>
          <a:blip r:embed="rId2" cstate="print"/>
          <a:srcRect/>
          <a:stretch>
            <a:fillRect/>
          </a:stretch>
        </p:blipFill>
        <p:spPr bwMode="auto">
          <a:xfrm>
            <a:off x="1" y="1022083"/>
            <a:ext cx="9143999" cy="4813737"/>
          </a:xfrm>
          <a:prstGeom prst="rect">
            <a:avLst/>
          </a:prstGeom>
          <a:noFill/>
        </p:spPr>
      </p:pic>
      <p:sp>
        <p:nvSpPr>
          <p:cNvPr id="8" name="Rectangle 7"/>
          <p:cNvSpPr/>
          <p:nvPr/>
        </p:nvSpPr>
        <p:spPr>
          <a:xfrm>
            <a:off x="475129" y="1694337"/>
            <a:ext cx="5316071" cy="30480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2052" name="Picture 4" descr="J:\CONGRESSES_MEETINGS_WORKSHOPS\2013\PROIBIOSPHERE_BERLIN_MAY\nudicornis_zoobank.jpg"/>
          <p:cNvPicPr>
            <a:picLocks noChangeAspect="1" noChangeArrowheads="1"/>
          </p:cNvPicPr>
          <p:nvPr/>
        </p:nvPicPr>
        <p:blipFill>
          <a:blip r:embed="rId3" cstate="print"/>
          <a:srcRect/>
          <a:stretch>
            <a:fillRect/>
          </a:stretch>
        </p:blipFill>
        <p:spPr bwMode="auto">
          <a:xfrm>
            <a:off x="3601491" y="2586317"/>
            <a:ext cx="5542509" cy="4271683"/>
          </a:xfrm>
          <a:prstGeom prst="rect">
            <a:avLst/>
          </a:prstGeom>
          <a:noFill/>
        </p:spPr>
      </p:pic>
      <p:pic>
        <p:nvPicPr>
          <p:cNvPr id="3074" name="Picture 2" descr="J:\CONGRESSES_MEETINGS_WORKSHOPS\2013\PROIBIOSPHERE_BERLIN_MAY\BHL_nudicornis.jpg"/>
          <p:cNvPicPr>
            <a:picLocks noChangeAspect="1" noChangeArrowheads="1"/>
          </p:cNvPicPr>
          <p:nvPr/>
        </p:nvPicPr>
        <p:blipFill>
          <a:blip r:embed="rId4" cstate="print"/>
          <a:srcRect/>
          <a:stretch>
            <a:fillRect/>
          </a:stretch>
        </p:blipFill>
        <p:spPr bwMode="auto">
          <a:xfrm>
            <a:off x="6249946" y="2186547"/>
            <a:ext cx="2894054" cy="4671453"/>
          </a:xfrm>
          <a:prstGeom prst="rect">
            <a:avLst/>
          </a:prstGeom>
          <a:noFill/>
        </p:spPr>
      </p:pic>
      <p:sp>
        <p:nvSpPr>
          <p:cNvPr id="7" name="Rectangle 6"/>
          <p:cNvSpPr/>
          <p:nvPr/>
        </p:nvSpPr>
        <p:spPr>
          <a:xfrm>
            <a:off x="6320115" y="4858871"/>
            <a:ext cx="2653553" cy="1255058"/>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2800" b="1" dirty="0" smtClean="0">
                <a:solidFill>
                  <a:schemeClr val="tx1"/>
                </a:solidFill>
              </a:rPr>
              <a:t>External links</a:t>
            </a:r>
            <a:endParaRPr lang="bg-BG" sz="2800" dirty="0">
              <a:solidFill>
                <a:schemeClr val="tx1"/>
              </a:solidFill>
            </a:endParaRPr>
          </a:p>
        </p:txBody>
      </p:sp>
      <p:pic>
        <p:nvPicPr>
          <p:cNvPr id="2051" name="Picture 3" descr="J:\CONGRESSES_MEETINGS_WORKSHOPS\2013\PROIBIOSPHERE_BERLIN_MAY\nudicornis_checklist.jpg"/>
          <p:cNvPicPr>
            <a:picLocks noChangeAspect="1" noChangeArrowheads="1"/>
          </p:cNvPicPr>
          <p:nvPr/>
        </p:nvPicPr>
        <p:blipFill>
          <a:blip r:embed="rId2" cstate="print"/>
          <a:srcRect/>
          <a:stretch>
            <a:fillRect/>
          </a:stretch>
        </p:blipFill>
        <p:spPr bwMode="auto">
          <a:xfrm>
            <a:off x="1" y="1022083"/>
            <a:ext cx="9143999" cy="4813737"/>
          </a:xfrm>
          <a:prstGeom prst="rect">
            <a:avLst/>
          </a:prstGeom>
          <a:noFill/>
        </p:spPr>
      </p:pic>
      <p:sp>
        <p:nvSpPr>
          <p:cNvPr id="8" name="Rectangle 7"/>
          <p:cNvSpPr/>
          <p:nvPr/>
        </p:nvSpPr>
        <p:spPr>
          <a:xfrm>
            <a:off x="475130" y="2976332"/>
            <a:ext cx="3126362" cy="30480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2052" name="Picture 4" descr="J:\CONGRESSES_MEETINGS_WORKSHOPS\2013\PROIBIOSPHERE_BERLIN_MAY\nudicornis_zoobank.jpg"/>
          <p:cNvPicPr>
            <a:picLocks noChangeAspect="1" noChangeArrowheads="1"/>
          </p:cNvPicPr>
          <p:nvPr/>
        </p:nvPicPr>
        <p:blipFill>
          <a:blip r:embed="rId3" cstate="print"/>
          <a:srcRect/>
          <a:stretch>
            <a:fillRect/>
          </a:stretch>
        </p:blipFill>
        <p:spPr bwMode="auto">
          <a:xfrm>
            <a:off x="3601491" y="2586317"/>
            <a:ext cx="5542509" cy="4271683"/>
          </a:xfrm>
          <a:prstGeom prst="rect">
            <a:avLst/>
          </a:prstGeom>
          <a:noFill/>
        </p:spPr>
      </p:pic>
      <p:pic>
        <p:nvPicPr>
          <p:cNvPr id="3074" name="Picture 2" descr="J:\CONGRESSES_MEETINGS_WORKSHOPS\2013\PROIBIOSPHERE_BERLIN_MAY\BHL_nudicornis.jpg"/>
          <p:cNvPicPr>
            <a:picLocks noChangeAspect="1" noChangeArrowheads="1"/>
          </p:cNvPicPr>
          <p:nvPr/>
        </p:nvPicPr>
        <p:blipFill>
          <a:blip r:embed="rId4" cstate="print"/>
          <a:srcRect/>
          <a:stretch>
            <a:fillRect/>
          </a:stretch>
        </p:blipFill>
        <p:spPr bwMode="auto">
          <a:xfrm>
            <a:off x="6249946" y="2186547"/>
            <a:ext cx="2894054" cy="4671453"/>
          </a:xfrm>
          <a:prstGeom prst="rect">
            <a:avLst/>
          </a:prstGeom>
          <a:noFill/>
        </p:spPr>
      </p:pic>
      <p:pic>
        <p:nvPicPr>
          <p:cNvPr id="4098" name="Picture 2" descr="J:\CONGRESSES_MEETINGS_WORKSHOPS\2013\PROIBIOSPHERE_BERLIN_MAY\EoL_nudicornis.jpg"/>
          <p:cNvPicPr>
            <a:picLocks noChangeAspect="1" noChangeArrowheads="1"/>
          </p:cNvPicPr>
          <p:nvPr/>
        </p:nvPicPr>
        <p:blipFill>
          <a:blip r:embed="rId5" cstate="print"/>
          <a:srcRect/>
          <a:stretch>
            <a:fillRect/>
          </a:stretch>
        </p:blipFill>
        <p:spPr bwMode="auto">
          <a:xfrm>
            <a:off x="-1" y="3289994"/>
            <a:ext cx="3765177" cy="3568006"/>
          </a:xfrm>
          <a:prstGeom prst="rect">
            <a:avLst/>
          </a:prstGeom>
          <a:noFill/>
        </p:spPr>
      </p:pic>
      <p:pic>
        <p:nvPicPr>
          <p:cNvPr id="5122" name="Picture 2" descr="J:\CONGRESSES_MEETINGS_WORKSHOPS\2013\PROIBIOSPHERE_BERLIN_MAY\PTP_nudicornis.jpg"/>
          <p:cNvPicPr>
            <a:picLocks noChangeAspect="1" noChangeArrowheads="1"/>
          </p:cNvPicPr>
          <p:nvPr/>
        </p:nvPicPr>
        <p:blipFill>
          <a:blip r:embed="rId6" cstate="print"/>
          <a:srcRect/>
          <a:stretch>
            <a:fillRect/>
          </a:stretch>
        </p:blipFill>
        <p:spPr bwMode="auto">
          <a:xfrm>
            <a:off x="3601493" y="2164299"/>
            <a:ext cx="5542508" cy="46937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p:cNvPicPr>
            <a:picLocks noChangeAspect="1" noChangeArrowheads="1"/>
          </p:cNvPicPr>
          <p:nvPr/>
        </p:nvPicPr>
        <p:blipFill>
          <a:blip r:embed="rId2" cstate="print"/>
          <a:srcRect/>
          <a:stretch>
            <a:fillRect/>
          </a:stretch>
        </p:blipFill>
        <p:spPr bwMode="auto">
          <a:xfrm>
            <a:off x="0" y="0"/>
            <a:ext cx="9144000" cy="6515100"/>
          </a:xfrm>
          <a:prstGeom prst="rect">
            <a:avLst/>
          </a:prstGeom>
          <a:noFill/>
          <a:ln w="9525">
            <a:noFill/>
            <a:miter lim="800000"/>
            <a:headEnd/>
            <a:tailEnd/>
          </a:ln>
        </p:spPr>
      </p:pic>
      <p:cxnSp>
        <p:nvCxnSpPr>
          <p:cNvPr id="4" name="Straight Arrow Connector 3"/>
          <p:cNvCxnSpPr/>
          <p:nvPr/>
        </p:nvCxnSpPr>
        <p:spPr>
          <a:xfrm flipH="1">
            <a:off x="6072446" y="2597727"/>
            <a:ext cx="494609" cy="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21926" y="-83168"/>
            <a:ext cx="9122074" cy="6941167"/>
          </a:xfrm>
          <a:prstGeom prst="rect">
            <a:avLst/>
          </a:prstGeom>
          <a:noFill/>
          <a:ln w="9525">
            <a:noFill/>
            <a:miter lim="800000"/>
            <a:headEnd/>
            <a:tailEnd/>
          </a:ln>
        </p:spPr>
      </p:pic>
      <p:cxnSp>
        <p:nvCxnSpPr>
          <p:cNvPr id="3" name="Straight Arrow Connector 2"/>
          <p:cNvCxnSpPr/>
          <p:nvPr/>
        </p:nvCxnSpPr>
        <p:spPr>
          <a:xfrm flipH="1">
            <a:off x="2462645" y="1765300"/>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cstate="print"/>
          <a:srcRect/>
          <a:stretch>
            <a:fillRect/>
          </a:stretch>
        </p:blipFill>
        <p:spPr bwMode="auto">
          <a:xfrm>
            <a:off x="2278850" y="2227634"/>
            <a:ext cx="4511058" cy="2934184"/>
          </a:xfrm>
          <a:prstGeom prst="rect">
            <a:avLst/>
          </a:prstGeom>
          <a:noFill/>
          <a:ln w="9525">
            <a:noFill/>
            <a:miter lim="800000"/>
            <a:headEnd/>
            <a:tailEnd/>
          </a:ln>
        </p:spPr>
      </p:pic>
      <p:sp>
        <p:nvSpPr>
          <p:cNvPr id="6" name="Rectangle 5"/>
          <p:cNvSpPr/>
          <p:nvPr/>
        </p:nvSpPr>
        <p:spPr>
          <a:xfrm>
            <a:off x="2198451" y="5665805"/>
            <a:ext cx="4572000" cy="830997"/>
          </a:xfrm>
          <a:prstGeom prst="rect">
            <a:avLst/>
          </a:prstGeom>
        </p:spPr>
        <p:txBody>
          <a:bodyPr>
            <a:spAutoFit/>
          </a:bodyPr>
          <a:lstStyle/>
          <a:p>
            <a:pPr algn="ctr"/>
            <a:r>
              <a:rPr lang="en-US" sz="1600" b="1" dirty="0" smtClean="0"/>
              <a:t>Estimated  ca 1.8 Mio articles per annum, not counting the grey literature</a:t>
            </a:r>
            <a:r>
              <a:rPr lang="bg-BG" sz="1600" b="1" dirty="0" smtClean="0"/>
              <a:t>! </a:t>
            </a:r>
            <a:endParaRPr lang="bg-BG" dirty="0"/>
          </a:p>
        </p:txBody>
      </p:sp>
      <p:pic>
        <p:nvPicPr>
          <p:cNvPr id="7" name="Picture 17" descr="mec"/>
          <p:cNvPicPr>
            <a:picLocks noChangeAspect="1" noChangeArrowheads="1"/>
          </p:cNvPicPr>
          <p:nvPr/>
        </p:nvPicPr>
        <p:blipFill>
          <a:blip r:embed="rId3" cstate="print"/>
          <a:srcRect/>
          <a:stretch>
            <a:fillRect/>
          </a:stretch>
        </p:blipFill>
        <p:spPr bwMode="auto">
          <a:xfrm>
            <a:off x="2993451" y="1799618"/>
            <a:ext cx="1566862" cy="2309813"/>
          </a:xfrm>
          <a:prstGeom prst="rect">
            <a:avLst/>
          </a:prstGeom>
          <a:noFill/>
        </p:spPr>
      </p:pic>
      <p:pic>
        <p:nvPicPr>
          <p:cNvPr id="8" name="Picture 14" descr="1293725147BioRisk%205%20-%20Cover%20front%20thunbnail">
            <a:hlinkClick r:id="rId4"/>
          </p:cNvPr>
          <p:cNvPicPr>
            <a:picLocks noChangeAspect="1" noChangeArrowheads="1"/>
          </p:cNvPicPr>
          <p:nvPr/>
        </p:nvPicPr>
        <p:blipFill>
          <a:blip r:embed="rId5" cstate="print"/>
          <a:srcRect/>
          <a:stretch>
            <a:fillRect/>
          </a:stretch>
        </p:blipFill>
        <p:spPr bwMode="auto">
          <a:xfrm>
            <a:off x="2235539" y="2402731"/>
            <a:ext cx="1466850" cy="2212975"/>
          </a:xfrm>
          <a:prstGeom prst="rect">
            <a:avLst/>
          </a:prstGeom>
          <a:noFill/>
        </p:spPr>
      </p:pic>
      <p:pic>
        <p:nvPicPr>
          <p:cNvPr id="9" name="Picture 19" descr="cover"/>
          <p:cNvPicPr>
            <a:picLocks noChangeAspect="1" noChangeArrowheads="1"/>
          </p:cNvPicPr>
          <p:nvPr/>
        </p:nvPicPr>
        <p:blipFill>
          <a:blip r:embed="rId6" cstate="print"/>
          <a:srcRect/>
          <a:stretch>
            <a:fillRect/>
          </a:stretch>
        </p:blipFill>
        <p:spPr bwMode="auto">
          <a:xfrm>
            <a:off x="1538727" y="1654952"/>
            <a:ext cx="1512888" cy="1920875"/>
          </a:xfrm>
          <a:prstGeom prst="rect">
            <a:avLst/>
          </a:prstGeom>
          <a:noFill/>
        </p:spPr>
      </p:pic>
      <p:pic>
        <p:nvPicPr>
          <p:cNvPr id="10" name="Picture 11" descr="7188"/>
          <p:cNvPicPr>
            <a:picLocks noChangeAspect="1" noChangeArrowheads="1"/>
          </p:cNvPicPr>
          <p:nvPr/>
        </p:nvPicPr>
        <p:blipFill>
          <a:blip r:embed="rId7" cstate="print"/>
          <a:srcRect/>
          <a:stretch>
            <a:fillRect/>
          </a:stretch>
        </p:blipFill>
        <p:spPr bwMode="auto">
          <a:xfrm>
            <a:off x="3967973" y="2512912"/>
            <a:ext cx="1504950" cy="2263775"/>
          </a:xfrm>
          <a:prstGeom prst="rect">
            <a:avLst/>
          </a:prstGeom>
          <a:noFill/>
        </p:spPr>
      </p:pic>
      <p:pic>
        <p:nvPicPr>
          <p:cNvPr id="11" name="Picture 10" descr="IJM_New"/>
          <p:cNvPicPr>
            <a:picLocks noChangeAspect="1" noChangeArrowheads="1"/>
          </p:cNvPicPr>
          <p:nvPr/>
        </p:nvPicPr>
        <p:blipFill>
          <a:blip r:embed="rId8" cstate="print"/>
          <a:srcRect/>
          <a:stretch>
            <a:fillRect/>
          </a:stretch>
        </p:blipFill>
        <p:spPr bwMode="auto">
          <a:xfrm>
            <a:off x="4694913" y="1516969"/>
            <a:ext cx="1637793" cy="2463468"/>
          </a:xfrm>
          <a:prstGeom prst="rect">
            <a:avLst/>
          </a:prstGeom>
          <a:noFill/>
        </p:spPr>
      </p:pic>
      <p:pic>
        <p:nvPicPr>
          <p:cNvPr id="12" name="Picture 12" descr="7101"/>
          <p:cNvPicPr>
            <a:picLocks noChangeAspect="1" noChangeArrowheads="1"/>
          </p:cNvPicPr>
          <p:nvPr/>
        </p:nvPicPr>
        <p:blipFill>
          <a:blip r:embed="rId9" cstate="print"/>
          <a:srcRect/>
          <a:stretch>
            <a:fillRect/>
          </a:stretch>
        </p:blipFill>
        <p:spPr bwMode="auto">
          <a:xfrm>
            <a:off x="5588507" y="2210240"/>
            <a:ext cx="1804987" cy="27146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0" y="1"/>
            <a:ext cx="918698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cstate="print"/>
          <a:srcRect/>
          <a:stretch>
            <a:fillRect/>
          </a:stretch>
        </p:blipFill>
        <p:spPr bwMode="auto">
          <a:xfrm>
            <a:off x="1" y="0"/>
            <a:ext cx="9144000" cy="6900981"/>
          </a:xfrm>
          <a:prstGeom prst="rect">
            <a:avLst/>
          </a:prstGeom>
          <a:noFill/>
          <a:ln w="9525">
            <a:noFill/>
            <a:miter lim="800000"/>
            <a:headEnd/>
            <a:tailEnd/>
          </a:ln>
        </p:spPr>
      </p:pic>
      <p:cxnSp>
        <p:nvCxnSpPr>
          <p:cNvPr id="4" name="Straight Arrow Connector 3"/>
          <p:cNvCxnSpPr/>
          <p:nvPr/>
        </p:nvCxnSpPr>
        <p:spPr>
          <a:xfrm flipH="1" flipV="1">
            <a:off x="332509" y="2111667"/>
            <a:ext cx="207818" cy="507998"/>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325485" y="4703615"/>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WT_Screen5-identification-keys-builder.jpg"/>
          <p:cNvPicPr>
            <a:picLocks noChangeAspect="1"/>
          </p:cNvPicPr>
          <p:nvPr/>
        </p:nvPicPr>
        <p:blipFill>
          <a:blip r:embed="rId2" cstate="print"/>
          <a:stretch>
            <a:fillRect/>
          </a:stretch>
        </p:blipFill>
        <p:spPr>
          <a:xfrm>
            <a:off x="1" y="1"/>
            <a:ext cx="9144000" cy="6858000"/>
          </a:xfrm>
          <a:prstGeom prst="rect">
            <a:avLst/>
          </a:prstGeom>
        </p:spPr>
      </p:pic>
      <p:sp>
        <p:nvSpPr>
          <p:cNvPr id="3" name="Rectangle 2"/>
          <p:cNvSpPr/>
          <p:nvPr/>
        </p:nvSpPr>
        <p:spPr>
          <a:xfrm>
            <a:off x="6156960" y="3891280"/>
            <a:ext cx="3332480" cy="1077218"/>
          </a:xfrm>
          <a:prstGeom prst="rect">
            <a:avLst/>
          </a:prstGeom>
        </p:spPr>
        <p:txBody>
          <a:bodyPr wrap="square">
            <a:spAutoFit/>
          </a:bodyPr>
          <a:lstStyle/>
          <a:p>
            <a:pPr algn="ctr"/>
            <a:r>
              <a:rPr lang="en-US" sz="3200" dirty="0" smtClean="0">
                <a:solidFill>
                  <a:srgbClr val="C00000"/>
                </a:solidFill>
              </a:rPr>
              <a:t>Construction </a:t>
            </a:r>
            <a:br>
              <a:rPr lang="en-US" sz="3200" dirty="0" smtClean="0">
                <a:solidFill>
                  <a:srgbClr val="C00000"/>
                </a:solidFill>
              </a:rPr>
            </a:br>
            <a:r>
              <a:rPr lang="en-US" sz="3200" dirty="0" smtClean="0">
                <a:solidFill>
                  <a:srgbClr val="C00000"/>
                </a:solidFill>
              </a:rPr>
              <a:t>of key</a:t>
            </a:r>
            <a:endParaRPr lang="bg-BG" sz="3200" dirty="0">
              <a:solidFill>
                <a:srgbClr val="C0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4" name="Content Placeholder 3" descr="PWT_Screen4-preview-identification-key.jpg"/>
          <p:cNvPicPr>
            <a:picLocks noGrp="1" noChangeAspect="1"/>
          </p:cNvPicPr>
          <p:nvPr>
            <p:ph idx="1"/>
          </p:nvPr>
        </p:nvPicPr>
        <p:blipFill>
          <a:blip r:embed="rId2" cstate="print"/>
          <a:stretch>
            <a:fillRect/>
          </a:stretch>
        </p:blipFill>
        <p:spPr>
          <a:xfrm>
            <a:off x="0" y="-207566"/>
            <a:ext cx="9144000" cy="7065565"/>
          </a:xfrm>
        </p:spPr>
      </p:pic>
      <p:sp>
        <p:nvSpPr>
          <p:cNvPr id="5" name="Rectangle 4"/>
          <p:cNvSpPr/>
          <p:nvPr/>
        </p:nvSpPr>
        <p:spPr>
          <a:xfrm>
            <a:off x="2997200" y="5892800"/>
            <a:ext cx="3332480" cy="584775"/>
          </a:xfrm>
          <a:prstGeom prst="rect">
            <a:avLst/>
          </a:prstGeom>
        </p:spPr>
        <p:txBody>
          <a:bodyPr wrap="square">
            <a:spAutoFit/>
          </a:bodyPr>
          <a:lstStyle/>
          <a:p>
            <a:pPr algn="ctr"/>
            <a:r>
              <a:rPr lang="en-US" sz="3200" dirty="0" smtClean="0">
                <a:solidFill>
                  <a:srgbClr val="C00000"/>
                </a:solidFill>
              </a:rPr>
              <a:t>Key preview</a:t>
            </a:r>
            <a:endParaRPr lang="bg-BG" sz="3200" dirty="0">
              <a:solidFill>
                <a:srgbClr val="C0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6" name="Picture 4" descr="http://www.allthingschristmas.com/pics/cherry1.jpg"/>
          <p:cNvPicPr>
            <a:picLocks noChangeAspect="1" noChangeArrowheads="1"/>
          </p:cNvPicPr>
          <p:nvPr/>
        </p:nvPicPr>
        <p:blipFill>
          <a:blip r:embed="rId2" cstate="print"/>
          <a:srcRect/>
          <a:stretch>
            <a:fillRect/>
          </a:stretch>
        </p:blipFill>
        <p:spPr bwMode="auto">
          <a:xfrm>
            <a:off x="2593975" y="894080"/>
            <a:ext cx="3979545" cy="5306061"/>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0"/>
            <a:ext cx="8839201" cy="636588"/>
          </a:xfrm>
        </p:spPr>
        <p:txBody>
          <a:bodyPr/>
          <a:lstStyle/>
          <a:p>
            <a:pPr lvl="0"/>
            <a:r>
              <a:rPr lang="en-US" sz="2400" b="1" dirty="0" smtClean="0">
                <a:solidFill>
                  <a:schemeClr val="tx1"/>
                </a:solidFill>
              </a:rPr>
              <a:t>Import of checklists through Darwin Core template</a:t>
            </a:r>
            <a:endParaRPr lang="bg-BG" sz="2400" dirty="0">
              <a:solidFill>
                <a:schemeClr val="tx1"/>
              </a:solidFill>
            </a:endParaRPr>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102402" name="Picture 2" descr="J:\CONGRESSES_MEETINGS_WORKSHOPS\2013\PROIBIOSPHERE_BERLIN_MAY\checklist.jpg"/>
          <p:cNvPicPr>
            <a:picLocks noChangeAspect="1" noChangeArrowheads="1"/>
          </p:cNvPicPr>
          <p:nvPr/>
        </p:nvPicPr>
        <p:blipFill>
          <a:blip r:embed="rId2" cstate="print"/>
          <a:srcRect/>
          <a:stretch>
            <a:fillRect/>
          </a:stretch>
        </p:blipFill>
        <p:spPr bwMode="auto">
          <a:xfrm>
            <a:off x="0" y="636588"/>
            <a:ext cx="6184960" cy="5791106"/>
          </a:xfrm>
          <a:prstGeom prst="rect">
            <a:avLst/>
          </a:prstGeom>
          <a:noFill/>
        </p:spPr>
      </p:pic>
      <p:sp>
        <p:nvSpPr>
          <p:cNvPr id="9" name="Right Arrow 8"/>
          <p:cNvSpPr/>
          <p:nvPr/>
        </p:nvSpPr>
        <p:spPr>
          <a:xfrm rot="8372732">
            <a:off x="2440309" y="5279728"/>
            <a:ext cx="512195" cy="1790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102403" name="Picture 3" descr="J:\CONGRESSES_MEETINGS_WORKSHOPS\2013\PROIBIOSPHERE_BERLIN_MAY\excel.jpg"/>
          <p:cNvPicPr>
            <a:picLocks noChangeAspect="1" noChangeArrowheads="1"/>
          </p:cNvPicPr>
          <p:nvPr/>
        </p:nvPicPr>
        <p:blipFill>
          <a:blip r:embed="rId3" cstate="print"/>
          <a:srcRect/>
          <a:stretch>
            <a:fillRect/>
          </a:stretch>
        </p:blipFill>
        <p:spPr bwMode="auto">
          <a:xfrm>
            <a:off x="1703294" y="3113723"/>
            <a:ext cx="7440706" cy="374427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J:\CONGRESSES_MEETINGS_WORKSHOPS\2013\PROIBIOSPHERE_BERLIN_MAY\checklist species.jpg"/>
          <p:cNvPicPr>
            <a:picLocks noChangeAspect="1" noChangeArrowheads="1"/>
          </p:cNvPicPr>
          <p:nvPr/>
        </p:nvPicPr>
        <p:blipFill>
          <a:blip r:embed="rId2" cstate="print"/>
          <a:srcRect/>
          <a:stretch>
            <a:fillRect/>
          </a:stretch>
        </p:blipFill>
        <p:spPr bwMode="auto">
          <a:xfrm>
            <a:off x="0" y="0"/>
            <a:ext cx="6965576" cy="6930661"/>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421" y="1801120"/>
            <a:ext cx="8229600" cy="779520"/>
          </a:xfrm>
        </p:spPr>
        <p:txBody>
          <a:bodyPr/>
          <a:lstStyle/>
          <a:p>
            <a:pPr algn="ctr"/>
            <a:r>
              <a:rPr lang="en-US" sz="4800" dirty="0" smtClean="0">
                <a:solidFill>
                  <a:srgbClr val="FFFF00"/>
                </a:solidFill>
              </a:rPr>
              <a:t/>
            </a:r>
            <a:br>
              <a:rPr lang="en-US" sz="4800" dirty="0" smtClean="0">
                <a:solidFill>
                  <a:srgbClr val="FFFF00"/>
                </a:solidFill>
              </a:rPr>
            </a:br>
            <a:r>
              <a:rPr lang="en-US" sz="4800" dirty="0" smtClean="0">
                <a:solidFill>
                  <a:srgbClr val="FFFF00"/>
                </a:solidFill>
              </a:rPr>
              <a:t/>
            </a:r>
            <a:br>
              <a:rPr lang="en-US" sz="4800" dirty="0" smtClean="0">
                <a:solidFill>
                  <a:srgbClr val="FFFF00"/>
                </a:solidFill>
              </a:rPr>
            </a:br>
            <a:r>
              <a:rPr lang="en-US" sz="4800" dirty="0" smtClean="0">
                <a:solidFill>
                  <a:srgbClr val="FFFF00"/>
                </a:solidFill>
              </a:rPr>
              <a:t>Time for commercials!</a:t>
            </a:r>
            <a:br>
              <a:rPr lang="en-US" sz="4800" dirty="0" smtClean="0">
                <a:solidFill>
                  <a:srgbClr val="FFFF00"/>
                </a:solidFill>
              </a:rPr>
            </a:br>
            <a:endParaRPr lang="bg-BG" sz="4400" b="0" dirty="0">
              <a:solidFill>
                <a:srgbClr val="FFFF00"/>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421" y="1801120"/>
            <a:ext cx="8229600" cy="779520"/>
          </a:xfrm>
        </p:spPr>
        <p:txBody>
          <a:bodyPr/>
          <a:lstStyle/>
          <a:p>
            <a:pPr algn="ctr"/>
            <a:r>
              <a:rPr lang="en-US" sz="4800" dirty="0" smtClean="0">
                <a:solidFill>
                  <a:schemeClr val="tx1"/>
                </a:solidFill>
              </a:rPr>
              <a:t>10-15 good reasons to use PWT</a:t>
            </a:r>
            <a:endParaRPr lang="bg-BG" sz="4400" b="0" dirty="0">
              <a:solidFill>
                <a:schemeClr val="tx1"/>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861" y="2634240"/>
            <a:ext cx="8229600" cy="779520"/>
          </a:xfrm>
        </p:spPr>
        <p:txBody>
          <a:bodyPr/>
          <a:lstStyle/>
          <a:p>
            <a:pPr algn="ctr"/>
            <a:r>
              <a:rPr lang="en-US" sz="4800" dirty="0" smtClean="0">
                <a:solidFill>
                  <a:schemeClr val="tx1"/>
                </a:solidFill>
              </a:rPr>
              <a:t>1.</a:t>
            </a:r>
            <a:br>
              <a:rPr lang="en-US" sz="4800" dirty="0" smtClean="0">
                <a:solidFill>
                  <a:schemeClr val="tx1"/>
                </a:solidFill>
              </a:rPr>
            </a:br>
            <a:r>
              <a:rPr lang="en-US" sz="4400" dirty="0" smtClean="0">
                <a:solidFill>
                  <a:schemeClr val="tx1"/>
                </a:solidFill>
              </a:rPr>
              <a:t>Publishing of single </a:t>
            </a:r>
            <a:r>
              <a:rPr lang="en-US" sz="4400" dirty="0" err="1" smtClean="0">
                <a:solidFill>
                  <a:schemeClr val="tx1"/>
                </a:solidFill>
              </a:rPr>
              <a:t>taxon</a:t>
            </a:r>
            <a:r>
              <a:rPr lang="en-US" sz="4400" dirty="0" smtClean="0">
                <a:solidFill>
                  <a:schemeClr val="tx1"/>
                </a:solidFill>
              </a:rPr>
              <a:t> treatments and nomenclatural acts </a:t>
            </a:r>
            <a:br>
              <a:rPr lang="en-US" sz="4400" dirty="0" smtClean="0">
                <a:solidFill>
                  <a:schemeClr val="tx1"/>
                </a:solidFill>
              </a:rPr>
            </a:br>
            <a:r>
              <a:rPr lang="en-US" sz="4400" dirty="0" smtClean="0">
                <a:solidFill>
                  <a:schemeClr val="tx1"/>
                </a:solidFill>
              </a:rPr>
              <a:t/>
            </a:r>
            <a:br>
              <a:rPr lang="en-US" sz="4400" dirty="0" smtClean="0">
                <a:solidFill>
                  <a:schemeClr val="tx1"/>
                </a:solidFill>
              </a:rPr>
            </a:br>
            <a:r>
              <a:rPr lang="en-US" sz="4400" dirty="0" smtClean="0">
                <a:solidFill>
                  <a:schemeClr val="tx1"/>
                </a:solidFill>
              </a:rPr>
              <a:t>NO need to wait to complete a revision</a:t>
            </a:r>
            <a:endParaRPr lang="bg-BG" sz="4400" b="0" dirty="0">
              <a:solidFill>
                <a:schemeClr val="tx1"/>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2651"/>
            <a:ext cx="8229600" cy="1143000"/>
          </a:xfrm>
        </p:spPr>
        <p:txBody>
          <a:bodyPr/>
          <a:lstStyle/>
          <a:p>
            <a:r>
              <a:rPr lang="en-US" sz="4800" b="0" dirty="0" smtClean="0">
                <a:solidFill>
                  <a:schemeClr val="tx1"/>
                </a:solidFill>
              </a:rPr>
              <a:t>A solution?</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97" y="2634240"/>
            <a:ext cx="8229600" cy="779520"/>
          </a:xfrm>
        </p:spPr>
        <p:txBody>
          <a:bodyPr/>
          <a:lstStyle/>
          <a:p>
            <a:pPr algn="ctr"/>
            <a:r>
              <a:rPr lang="en-US" sz="4800" b="0" dirty="0" smtClean="0">
                <a:solidFill>
                  <a:schemeClr val="tx1"/>
                </a:solidFill>
              </a:rPr>
              <a:t>2.</a:t>
            </a:r>
            <a:br>
              <a:rPr lang="en-US" sz="4800" b="0" dirty="0" smtClean="0">
                <a:solidFill>
                  <a:schemeClr val="tx1"/>
                </a:solidFill>
              </a:rPr>
            </a:br>
            <a:r>
              <a:rPr lang="en-US" sz="4800" b="0" dirty="0" smtClean="0">
                <a:solidFill>
                  <a:schemeClr val="tx1"/>
                </a:solidFill>
              </a:rPr>
              <a:t>Assembling treatments into regional Floras/Fauns</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97" y="2634240"/>
            <a:ext cx="8229600" cy="779520"/>
          </a:xfrm>
        </p:spPr>
        <p:txBody>
          <a:bodyPr/>
          <a:lstStyle/>
          <a:p>
            <a:pPr algn="ctr"/>
            <a:r>
              <a:rPr lang="en-US" sz="4800" b="0" dirty="0" smtClean="0">
                <a:solidFill>
                  <a:schemeClr val="tx1"/>
                </a:solidFill>
              </a:rPr>
              <a:t>3.</a:t>
            </a:r>
            <a:br>
              <a:rPr lang="en-US" sz="4800" b="0" dirty="0" smtClean="0">
                <a:solidFill>
                  <a:schemeClr val="tx1"/>
                </a:solidFill>
              </a:rPr>
            </a:br>
            <a:r>
              <a:rPr lang="en-US" sz="4800" b="0" dirty="0" smtClean="0">
                <a:solidFill>
                  <a:schemeClr val="tx1"/>
                </a:solidFill>
              </a:rPr>
              <a:t>Online collaboration at all stages between authors, editors, publisher</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97" y="2634240"/>
            <a:ext cx="8229600" cy="779520"/>
          </a:xfrm>
        </p:spPr>
        <p:txBody>
          <a:bodyPr/>
          <a:lstStyle/>
          <a:p>
            <a:pPr algn="ctr"/>
            <a:r>
              <a:rPr lang="en-US" sz="4800" b="0" dirty="0" smtClean="0">
                <a:solidFill>
                  <a:schemeClr val="tx1"/>
                </a:solidFill>
                <a:effectLst/>
              </a:rPr>
              <a:t>4.</a:t>
            </a:r>
            <a:br>
              <a:rPr lang="en-US" sz="4800" b="0" dirty="0" smtClean="0">
                <a:solidFill>
                  <a:schemeClr val="tx1"/>
                </a:solidFill>
                <a:effectLst/>
              </a:rPr>
            </a:br>
            <a:r>
              <a:rPr lang="bg-BG" sz="4800" b="0" dirty="0" smtClean="0">
                <a:solidFill>
                  <a:schemeClr val="tx1"/>
                </a:solidFill>
                <a:effectLst/>
              </a:rPr>
              <a:t>Track change and comments</a:t>
            </a:r>
            <a:br>
              <a:rPr lang="bg-BG" sz="4800" b="0" dirty="0" smtClean="0">
                <a:solidFill>
                  <a:schemeClr val="tx1"/>
                </a:solidFill>
                <a:effectLst/>
              </a:rPr>
            </a:br>
            <a:r>
              <a:rPr lang="bg-BG" sz="4800" b="0" dirty="0" smtClean="0">
                <a:solidFill>
                  <a:schemeClr val="tx1"/>
                </a:solidFill>
                <a:effectLst/>
              </a:rPr>
              <a:t>Revision history and version comparison</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97" y="2634240"/>
            <a:ext cx="8229600" cy="779520"/>
          </a:xfrm>
        </p:spPr>
        <p:txBody>
          <a:bodyPr/>
          <a:lstStyle/>
          <a:p>
            <a:pPr algn="ctr"/>
            <a:r>
              <a:rPr lang="en-US" sz="4800" b="0" dirty="0" smtClean="0">
                <a:solidFill>
                  <a:schemeClr val="tx1"/>
                </a:solidFill>
              </a:rPr>
              <a:t>5.</a:t>
            </a:r>
            <a:br>
              <a:rPr lang="en-US" sz="4800" b="0" dirty="0" smtClean="0">
                <a:solidFill>
                  <a:schemeClr val="tx1"/>
                </a:solidFill>
              </a:rPr>
            </a:br>
            <a:r>
              <a:rPr lang="en-US" sz="4800" b="0" dirty="0" smtClean="0">
                <a:solidFill>
                  <a:schemeClr val="tx1"/>
                </a:solidFill>
              </a:rPr>
              <a:t>NO Author Guidelines!</a:t>
            </a:r>
            <a:br>
              <a:rPr lang="en-US" sz="4800" b="0" dirty="0" smtClean="0">
                <a:solidFill>
                  <a:schemeClr val="tx1"/>
                </a:solidFill>
              </a:rPr>
            </a:br>
            <a:r>
              <a:rPr lang="en-US" sz="4800" b="0" dirty="0" smtClean="0">
                <a:solidFill>
                  <a:schemeClr val="tx1"/>
                </a:solidFill>
              </a:rPr>
              <a:t>The tool will guide you!</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97" y="2634240"/>
            <a:ext cx="8229600" cy="779520"/>
          </a:xfrm>
        </p:spPr>
        <p:txBody>
          <a:bodyPr/>
          <a:lstStyle/>
          <a:p>
            <a:pPr algn="ctr"/>
            <a:r>
              <a:rPr lang="en-US" sz="4800" b="0" dirty="0" smtClean="0">
                <a:solidFill>
                  <a:schemeClr val="tx1"/>
                </a:solidFill>
              </a:rPr>
              <a:t>6.</a:t>
            </a:r>
            <a:br>
              <a:rPr lang="en-US" sz="4800" b="0" dirty="0" smtClean="0">
                <a:solidFill>
                  <a:schemeClr val="tx1"/>
                </a:solidFill>
              </a:rPr>
            </a:br>
            <a:r>
              <a:rPr lang="en-US" sz="4800" b="0" dirty="0" smtClean="0">
                <a:solidFill>
                  <a:schemeClr val="tx1"/>
                </a:solidFill>
              </a:rPr>
              <a:t>Manuscripts are formatted during writing</a:t>
            </a:r>
            <a:br>
              <a:rPr lang="en-US" sz="4800" b="0" dirty="0" smtClean="0">
                <a:solidFill>
                  <a:schemeClr val="tx1"/>
                </a:solidFill>
              </a:rPr>
            </a:br>
            <a:r>
              <a:rPr lang="en-US" sz="4800" b="0" dirty="0" smtClean="0">
                <a:solidFill>
                  <a:schemeClr val="tx1"/>
                </a:solidFill>
              </a:rPr>
              <a:t>Avoid layout stage, decrease costs and efforts!</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97" y="2634240"/>
            <a:ext cx="8229600" cy="779520"/>
          </a:xfrm>
        </p:spPr>
        <p:txBody>
          <a:bodyPr/>
          <a:lstStyle/>
          <a:p>
            <a:pPr algn="ctr"/>
            <a:r>
              <a:rPr lang="en-US" sz="4800" dirty="0" smtClean="0">
                <a:solidFill>
                  <a:schemeClr val="tx1"/>
                </a:solidFill>
              </a:rPr>
              <a:t>7</a:t>
            </a:r>
            <a:r>
              <a:rPr lang="en-US" sz="4800" b="0" dirty="0" smtClean="0">
                <a:solidFill>
                  <a:schemeClr val="tx1"/>
                </a:solidFill>
              </a:rPr>
              <a:t>.</a:t>
            </a:r>
            <a:br>
              <a:rPr lang="en-US" sz="4800" b="0" dirty="0" smtClean="0">
                <a:solidFill>
                  <a:schemeClr val="tx1"/>
                </a:solidFill>
              </a:rPr>
            </a:br>
            <a:r>
              <a:rPr lang="en-US" sz="4800" b="0" dirty="0" smtClean="0">
                <a:solidFill>
                  <a:schemeClr val="tx1"/>
                </a:solidFill>
              </a:rPr>
              <a:t>Biological Codes and </a:t>
            </a:r>
            <a:r>
              <a:rPr lang="en-US" sz="4800" b="0" dirty="0" err="1" smtClean="0">
                <a:solidFill>
                  <a:schemeClr val="tx1"/>
                </a:solidFill>
              </a:rPr>
              <a:t>DawrinCore</a:t>
            </a:r>
            <a:r>
              <a:rPr lang="en-US" sz="4800" b="0" dirty="0" smtClean="0">
                <a:solidFill>
                  <a:schemeClr val="tx1"/>
                </a:solidFill>
              </a:rPr>
              <a:t> compliant</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97" y="2634240"/>
            <a:ext cx="8229600" cy="779520"/>
          </a:xfrm>
        </p:spPr>
        <p:txBody>
          <a:bodyPr/>
          <a:lstStyle/>
          <a:p>
            <a:pPr algn="ctr"/>
            <a:r>
              <a:rPr lang="en-US" sz="4800" dirty="0" smtClean="0">
                <a:solidFill>
                  <a:schemeClr val="tx1"/>
                </a:solidFill>
              </a:rPr>
              <a:t>8</a:t>
            </a:r>
            <a:r>
              <a:rPr lang="en-US" sz="4800" b="0" dirty="0" smtClean="0">
                <a:solidFill>
                  <a:schemeClr val="tx1"/>
                </a:solidFill>
              </a:rPr>
              <a:t>.</a:t>
            </a:r>
            <a:br>
              <a:rPr lang="en-US" sz="4800" b="0" dirty="0" smtClean="0">
                <a:solidFill>
                  <a:schemeClr val="tx1"/>
                </a:solidFill>
              </a:rPr>
            </a:br>
            <a:r>
              <a:rPr lang="en-US" sz="4800" b="0" dirty="0" smtClean="0">
                <a:solidFill>
                  <a:schemeClr val="tx1"/>
                </a:solidFill>
              </a:rPr>
              <a:t>Automated import of treatments from Scratchpads, EDIT, author databases</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97" y="2634240"/>
            <a:ext cx="8229600" cy="779520"/>
          </a:xfrm>
        </p:spPr>
        <p:txBody>
          <a:bodyPr/>
          <a:lstStyle/>
          <a:p>
            <a:pPr algn="ctr"/>
            <a:r>
              <a:rPr lang="en-US" sz="4800" dirty="0" smtClean="0">
                <a:solidFill>
                  <a:schemeClr val="tx1"/>
                </a:solidFill>
              </a:rPr>
              <a:t>9</a:t>
            </a:r>
            <a:r>
              <a:rPr lang="en-US" sz="4800" b="0" dirty="0" smtClean="0">
                <a:solidFill>
                  <a:schemeClr val="tx1"/>
                </a:solidFill>
              </a:rPr>
              <a:t>.</a:t>
            </a:r>
            <a:br>
              <a:rPr lang="en-US" sz="4800" b="0" dirty="0" smtClean="0">
                <a:solidFill>
                  <a:schemeClr val="tx1"/>
                </a:solidFill>
              </a:rPr>
            </a:br>
            <a:r>
              <a:rPr lang="en-US" sz="4800" b="0" dirty="0" smtClean="0">
                <a:solidFill>
                  <a:schemeClr val="tx1"/>
                </a:solidFill>
              </a:rPr>
              <a:t>Various modes of publishing data and multimedia</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97" y="2634240"/>
            <a:ext cx="8229600" cy="779520"/>
          </a:xfrm>
        </p:spPr>
        <p:txBody>
          <a:bodyPr/>
          <a:lstStyle/>
          <a:p>
            <a:pPr algn="ctr"/>
            <a:r>
              <a:rPr lang="en-US" sz="4800" b="0" dirty="0" smtClean="0">
                <a:solidFill>
                  <a:schemeClr val="tx1"/>
                </a:solidFill>
              </a:rPr>
              <a:t>9.</a:t>
            </a:r>
            <a:br>
              <a:rPr lang="en-US" sz="4800" b="0" dirty="0" smtClean="0">
                <a:solidFill>
                  <a:schemeClr val="tx1"/>
                </a:solidFill>
              </a:rPr>
            </a:br>
            <a:r>
              <a:rPr lang="en-US" sz="4800" b="0" dirty="0" smtClean="0">
                <a:solidFill>
                  <a:schemeClr val="tx1"/>
                </a:solidFill>
              </a:rPr>
              <a:t>Automated submission to journals </a:t>
            </a:r>
            <a:br>
              <a:rPr lang="en-US" sz="4800" b="0" dirty="0" smtClean="0">
                <a:solidFill>
                  <a:schemeClr val="tx1"/>
                </a:solidFill>
              </a:rPr>
            </a:br>
            <a:r>
              <a:rPr lang="en-US" sz="4800" b="0" dirty="0" smtClean="0">
                <a:solidFill>
                  <a:schemeClr val="tx1"/>
                </a:solidFill>
              </a:rPr>
              <a:t>Published record, citation, dissemination</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97" y="2634240"/>
            <a:ext cx="8229600" cy="779520"/>
          </a:xfrm>
        </p:spPr>
        <p:txBody>
          <a:bodyPr/>
          <a:lstStyle/>
          <a:p>
            <a:pPr algn="ctr"/>
            <a:r>
              <a:rPr lang="en-US" sz="4800" dirty="0" smtClean="0">
                <a:solidFill>
                  <a:schemeClr val="tx1"/>
                </a:solidFill>
              </a:rPr>
              <a:t>10</a:t>
            </a:r>
            <a:r>
              <a:rPr lang="en-US" sz="4800" b="0" dirty="0" smtClean="0">
                <a:solidFill>
                  <a:schemeClr val="tx1"/>
                </a:solidFill>
              </a:rPr>
              <a:t>.</a:t>
            </a:r>
            <a:br>
              <a:rPr lang="en-US" sz="4800" b="0" dirty="0" smtClean="0">
                <a:solidFill>
                  <a:schemeClr val="tx1"/>
                </a:solidFill>
              </a:rPr>
            </a:br>
            <a:r>
              <a:rPr lang="en-US" sz="4800" b="0" dirty="0" smtClean="0">
                <a:solidFill>
                  <a:schemeClr val="tx1"/>
                </a:solidFill>
              </a:rPr>
              <a:t>Marked up text and data re-used for new projects</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7691"/>
            <a:ext cx="8229600" cy="1143000"/>
          </a:xfrm>
        </p:spPr>
        <p:txBody>
          <a:bodyPr/>
          <a:lstStyle/>
          <a:p>
            <a:pPr algn="ctr"/>
            <a:r>
              <a:rPr lang="en-US" sz="4800" b="0" dirty="0" smtClean="0">
                <a:solidFill>
                  <a:srgbClr val="FFFF00"/>
                </a:solidFill>
              </a:rPr>
              <a:t>Upfront mark up!</a:t>
            </a:r>
            <a:endParaRPr lang="bg-BG" sz="4800" b="0" dirty="0">
              <a:solidFill>
                <a:srgbClr val="FFFF00"/>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97" y="2634240"/>
            <a:ext cx="8229600" cy="779520"/>
          </a:xfrm>
        </p:spPr>
        <p:txBody>
          <a:bodyPr/>
          <a:lstStyle/>
          <a:p>
            <a:pPr algn="ctr"/>
            <a:r>
              <a:rPr lang="en-US" sz="4800" dirty="0" smtClean="0">
                <a:solidFill>
                  <a:schemeClr val="tx1"/>
                </a:solidFill>
              </a:rPr>
              <a:t>11</a:t>
            </a:r>
            <a:r>
              <a:rPr lang="en-US" sz="4800" b="0" dirty="0" smtClean="0">
                <a:solidFill>
                  <a:schemeClr val="tx1"/>
                </a:solidFill>
              </a:rPr>
              <a:t>.</a:t>
            </a:r>
            <a:br>
              <a:rPr lang="en-US" sz="4800" b="0" dirty="0" smtClean="0">
                <a:solidFill>
                  <a:schemeClr val="tx1"/>
                </a:solidFill>
              </a:rPr>
            </a:br>
            <a:r>
              <a:rPr lang="en-US" sz="4800" b="0" dirty="0" smtClean="0">
                <a:solidFill>
                  <a:schemeClr val="tx1"/>
                </a:solidFill>
              </a:rPr>
              <a:t>Browser-independent</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97" y="2634240"/>
            <a:ext cx="8229600" cy="779520"/>
          </a:xfrm>
        </p:spPr>
        <p:txBody>
          <a:bodyPr/>
          <a:lstStyle/>
          <a:p>
            <a:pPr algn="ctr"/>
            <a:r>
              <a:rPr lang="en-US" sz="4800" dirty="0" smtClean="0">
                <a:solidFill>
                  <a:schemeClr val="tx1"/>
                </a:solidFill>
              </a:rPr>
              <a:t>12</a:t>
            </a:r>
            <a:r>
              <a:rPr lang="en-US" sz="4800" b="0" dirty="0" smtClean="0">
                <a:solidFill>
                  <a:schemeClr val="tx1"/>
                </a:solidFill>
              </a:rPr>
              <a:t>.</a:t>
            </a:r>
            <a:br>
              <a:rPr lang="en-US" sz="4800" b="0" dirty="0" smtClean="0">
                <a:solidFill>
                  <a:schemeClr val="tx1"/>
                </a:solidFill>
              </a:rPr>
            </a:br>
            <a:r>
              <a:rPr lang="en-US" sz="4800" b="0" dirty="0" smtClean="0">
                <a:solidFill>
                  <a:schemeClr val="tx1"/>
                </a:solidFill>
              </a:rPr>
              <a:t>No installation!</a:t>
            </a:r>
            <a:br>
              <a:rPr lang="en-US" sz="4800" b="0" dirty="0" smtClean="0">
                <a:solidFill>
                  <a:schemeClr val="tx1"/>
                </a:solidFill>
              </a:rPr>
            </a:br>
            <a:r>
              <a:rPr lang="en-US" sz="4800" b="0" dirty="0" smtClean="0">
                <a:solidFill>
                  <a:schemeClr val="tx1"/>
                </a:solidFill>
              </a:rPr>
              <a:t>Just register and go!</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97" y="2634240"/>
            <a:ext cx="8229600" cy="779520"/>
          </a:xfrm>
        </p:spPr>
        <p:txBody>
          <a:bodyPr/>
          <a:lstStyle/>
          <a:p>
            <a:pPr algn="ctr"/>
            <a:r>
              <a:rPr lang="en-US" sz="4800" dirty="0" smtClean="0">
                <a:solidFill>
                  <a:schemeClr val="tx1"/>
                </a:solidFill>
              </a:rPr>
              <a:t>PWT is free to use!</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77" name="Rectangle 2"/>
          <p:cNvSpPr>
            <a:spLocks noGrp="1" noChangeArrowheads="1"/>
          </p:cNvSpPr>
          <p:nvPr>
            <p:ph type="title" idx="4294967295"/>
          </p:nvPr>
        </p:nvSpPr>
        <p:spPr>
          <a:xfrm>
            <a:off x="457200" y="149947"/>
            <a:ext cx="8229600" cy="1143000"/>
          </a:xfrm>
        </p:spPr>
        <p:txBody>
          <a:bodyPr/>
          <a:lstStyle/>
          <a:p>
            <a:r>
              <a:rPr lang="en-US" b="0" dirty="0" smtClean="0">
                <a:solidFill>
                  <a:schemeClr val="tx1"/>
                </a:solidFill>
                <a:latin typeface="Arial" charset="0"/>
                <a:ea typeface="ＭＳ Ｐゴシック" charset="0"/>
                <a:cs typeface="ＭＳ Ｐゴシック" charset="0"/>
              </a:rPr>
              <a:t>Why publish in the BDJ?</a:t>
            </a:r>
            <a:endParaRPr lang="en-US" b="0" dirty="0">
              <a:solidFill>
                <a:schemeClr val="tx1"/>
              </a:solidFill>
              <a:latin typeface="Arial" charset="0"/>
              <a:ea typeface="ＭＳ Ｐゴシック" charset="0"/>
              <a:cs typeface="ＭＳ Ｐゴシック" charset="0"/>
            </a:endParaRPr>
          </a:p>
        </p:txBody>
      </p:sp>
      <p:sp>
        <p:nvSpPr>
          <p:cNvPr id="3" name="TextBox 2"/>
          <p:cNvSpPr txBox="1"/>
          <p:nvPr/>
        </p:nvSpPr>
        <p:spPr>
          <a:xfrm>
            <a:off x="254000" y="1670191"/>
            <a:ext cx="6502400" cy="4561249"/>
          </a:xfrm>
          <a:prstGeom prst="rect">
            <a:avLst/>
          </a:prstGeom>
          <a:noFill/>
        </p:spPr>
        <p:txBody>
          <a:bodyPr wrap="square" rtlCol="0">
            <a:spAutoFit/>
          </a:bodyPr>
          <a:lstStyle/>
          <a:p>
            <a:pPr marL="342900" indent="-342900">
              <a:lnSpc>
                <a:spcPct val="110000"/>
              </a:lnSpc>
              <a:buBlip>
                <a:blip r:embed="rId3"/>
              </a:buBlip>
            </a:pPr>
            <a:r>
              <a:rPr lang="en-US" sz="2200" dirty="0"/>
              <a:t>Joining (small) data into a large data pool</a:t>
            </a:r>
          </a:p>
          <a:p>
            <a:pPr marL="342900" indent="-342900">
              <a:lnSpc>
                <a:spcPct val="110000"/>
              </a:lnSpc>
              <a:buBlip>
                <a:blip r:embed="rId3"/>
              </a:buBlip>
            </a:pPr>
            <a:r>
              <a:rPr lang="en-US" sz="2200" dirty="0"/>
              <a:t>Open-access, archiving and re-using your </a:t>
            </a:r>
            <a:r>
              <a:rPr lang="en-US" sz="2200" dirty="0" smtClean="0"/>
              <a:t>data</a:t>
            </a:r>
            <a:endParaRPr lang="en-US" sz="2200" dirty="0"/>
          </a:p>
          <a:p>
            <a:pPr marL="342900" indent="-342900">
              <a:lnSpc>
                <a:spcPct val="110000"/>
              </a:lnSpc>
              <a:buBlip>
                <a:blip r:embed="rId3"/>
              </a:buBlip>
            </a:pPr>
            <a:r>
              <a:rPr lang="en-US" sz="2200" dirty="0" smtClean="0"/>
              <a:t>Citation </a:t>
            </a:r>
            <a:r>
              <a:rPr lang="en-US" sz="2200" dirty="0"/>
              <a:t>record </a:t>
            </a:r>
            <a:r>
              <a:rPr lang="en-US" sz="2200" dirty="0" smtClean="0"/>
              <a:t>for </a:t>
            </a:r>
            <a:r>
              <a:rPr lang="en-US" sz="2200" dirty="0"/>
              <a:t>data </a:t>
            </a:r>
            <a:r>
              <a:rPr lang="en-US" sz="2200" dirty="0" smtClean="0"/>
              <a:t>through </a:t>
            </a:r>
            <a:r>
              <a:rPr lang="en-US" sz="2200" dirty="0"/>
              <a:t>peer-reviewed publications</a:t>
            </a:r>
          </a:p>
          <a:p>
            <a:pPr marL="342900" indent="-342900">
              <a:lnSpc>
                <a:spcPct val="110000"/>
              </a:lnSpc>
              <a:buBlip>
                <a:blip r:embed="rId3"/>
              </a:buBlip>
            </a:pPr>
            <a:r>
              <a:rPr lang="en-US" sz="2200" dirty="0" smtClean="0"/>
              <a:t>Easy online authoring/editorial </a:t>
            </a:r>
            <a:r>
              <a:rPr lang="en-US" sz="2200" dirty="0"/>
              <a:t>process for authors, reviewers and editors</a:t>
            </a:r>
          </a:p>
          <a:p>
            <a:pPr marL="342900" indent="-342900">
              <a:lnSpc>
                <a:spcPct val="110000"/>
              </a:lnSpc>
              <a:buBlip>
                <a:blip r:embed="rId3"/>
              </a:buBlip>
            </a:pPr>
            <a:r>
              <a:rPr lang="en-US" sz="2200" dirty="0" smtClean="0"/>
              <a:t>Innovative </a:t>
            </a:r>
            <a:r>
              <a:rPr lang="en-US" sz="2200" dirty="0"/>
              <a:t>dissemination of atomized content</a:t>
            </a:r>
          </a:p>
          <a:p>
            <a:pPr marL="342900" indent="-342900">
              <a:lnSpc>
                <a:spcPct val="110000"/>
              </a:lnSpc>
              <a:buBlip>
                <a:blip r:embed="rId3"/>
              </a:buBlip>
            </a:pPr>
            <a:r>
              <a:rPr lang="en-US" sz="2200" dirty="0" smtClean="0"/>
              <a:t>Very low-cost! </a:t>
            </a:r>
            <a:r>
              <a:rPr lang="en-US" sz="2200" dirty="0"/>
              <a:t>Free in the launch phase, thereafter at fee that anyone can afford! </a:t>
            </a:r>
            <a:endParaRPr lang="en-US" sz="2200" dirty="0" smtClean="0"/>
          </a:p>
          <a:p>
            <a:pPr marL="342900" indent="-342900">
              <a:lnSpc>
                <a:spcPct val="110000"/>
              </a:lnSpc>
              <a:buBlip>
                <a:blip r:embed="rId3"/>
              </a:buBlip>
            </a:pPr>
            <a:endParaRPr lang="en-US" sz="2200" dirty="0"/>
          </a:p>
        </p:txBody>
      </p:sp>
      <p:pic>
        <p:nvPicPr>
          <p:cNvPr id="4" name="Picture 3" descr="BDJ.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92046" y="2460173"/>
            <a:ext cx="1710325" cy="2514600"/>
          </a:xfrm>
          <a:prstGeom prst="rect">
            <a:avLst/>
          </a:prstGeom>
          <a:ln>
            <a:solidFill>
              <a:schemeClr val="tx1"/>
            </a:solidFill>
          </a:ln>
        </p:spPr>
      </p:pic>
      <p:sp>
        <p:nvSpPr>
          <p:cNvPr id="5" name="Rectangle 4"/>
          <p:cNvSpPr/>
          <p:nvPr/>
        </p:nvSpPr>
        <p:spPr>
          <a:xfrm>
            <a:off x="7108371" y="5164723"/>
            <a:ext cx="1784311" cy="584775"/>
          </a:xfrm>
          <a:prstGeom prst="rect">
            <a:avLst/>
          </a:prstGeom>
        </p:spPr>
        <p:txBody>
          <a:bodyPr wrap="square">
            <a:spAutoFit/>
          </a:bodyPr>
          <a:lstStyle/>
          <a:p>
            <a:pPr algn="ctr"/>
            <a:r>
              <a:rPr lang="en-US" sz="1600" dirty="0" smtClean="0">
                <a:solidFill>
                  <a:srgbClr val="FFC000"/>
                </a:solidFill>
              </a:rPr>
              <a:t>Coming in two months! </a:t>
            </a:r>
            <a:endParaRPr lang="bg-BG" dirty="0">
              <a:solidFill>
                <a:srgbClr val="FFC000"/>
              </a:solidFill>
            </a:endParaRPr>
          </a:p>
        </p:txBody>
      </p:sp>
      <p:sp>
        <p:nvSpPr>
          <p:cNvPr id="6" name="Rectangle 5"/>
          <p:cNvSpPr/>
          <p:nvPr/>
        </p:nvSpPr>
        <p:spPr>
          <a:xfrm>
            <a:off x="2275840" y="6118721"/>
            <a:ext cx="6868160" cy="584775"/>
          </a:xfrm>
          <a:prstGeom prst="rect">
            <a:avLst/>
          </a:prstGeom>
        </p:spPr>
        <p:txBody>
          <a:bodyPr wrap="square">
            <a:spAutoFit/>
          </a:bodyPr>
          <a:lstStyle/>
          <a:p>
            <a:pPr algn="r"/>
            <a:r>
              <a:rPr lang="en-GB" sz="1600" dirty="0" smtClean="0">
                <a:solidFill>
                  <a:srgbClr val="FFC000"/>
                </a:solidFill>
              </a:rPr>
              <a:t>Editor Application Form http://www.pensoft.net/journals/bdj/editor_form.html</a:t>
            </a:r>
            <a:endParaRPr lang="bg-BG" sz="1600" dirty="0">
              <a:solidFill>
                <a:srgbClr val="FFC000"/>
              </a:solidFill>
            </a:endParaRPr>
          </a:p>
        </p:txBody>
      </p:sp>
    </p:spTree>
    <p:extLst>
      <p:ext uri="{BB962C8B-B14F-4D97-AF65-F5344CB8AC3E}">
        <p14:creationId xmlns="" xmlns:p14="http://schemas.microsoft.com/office/powerpoint/2010/main" val="365669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35322" y="0"/>
            <a:ext cx="7772400" cy="1920875"/>
          </a:xfrm>
        </p:spPr>
        <p:txBody>
          <a:bodyPr/>
          <a:lstStyle/>
          <a:p>
            <a:pPr eaLnBrk="1" hangingPunct="1">
              <a:defRPr/>
            </a:pPr>
            <a:r>
              <a:rPr lang="en-US" sz="4400" b="0" dirty="0" smtClean="0">
                <a:solidFill>
                  <a:schemeClr val="tx1"/>
                </a:solidFill>
              </a:rPr>
              <a:t>Thank you for your attention!</a:t>
            </a:r>
          </a:p>
        </p:txBody>
      </p:sp>
      <p:pic>
        <p:nvPicPr>
          <p:cNvPr id="4101" name="Picture 4"/>
          <p:cNvPicPr>
            <a:picLocks noChangeAspect="1" noChangeArrowheads="1"/>
          </p:cNvPicPr>
          <p:nvPr/>
        </p:nvPicPr>
        <p:blipFill>
          <a:blip r:embed="rId2" cstate="print"/>
          <a:srcRect/>
          <a:stretch>
            <a:fillRect/>
          </a:stretch>
        </p:blipFill>
        <p:spPr bwMode="auto">
          <a:xfrm>
            <a:off x="142875" y="6215063"/>
            <a:ext cx="1911350" cy="508000"/>
          </a:xfrm>
          <a:prstGeom prst="rect">
            <a:avLst/>
          </a:prstGeom>
          <a:noFill/>
          <a:ln w="9525">
            <a:noFill/>
            <a:miter lim="800000"/>
            <a:headEnd/>
            <a:tailEnd/>
          </a:ln>
        </p:spPr>
      </p:pic>
      <p:grpSp>
        <p:nvGrpSpPr>
          <p:cNvPr id="3" name="Group 39"/>
          <p:cNvGrpSpPr>
            <a:grpSpLocks/>
          </p:cNvGrpSpPr>
          <p:nvPr/>
        </p:nvGrpSpPr>
        <p:grpSpPr bwMode="auto">
          <a:xfrm>
            <a:off x="4161492" y="4745917"/>
            <a:ext cx="4320762" cy="1853968"/>
            <a:chOff x="1948" y="1836"/>
            <a:chExt cx="8410" cy="3036"/>
          </a:xfrm>
        </p:grpSpPr>
        <p:pic>
          <p:nvPicPr>
            <p:cNvPr id="11" name="Picture 38" descr="ViBRANT Logo No Text-Large"/>
            <p:cNvPicPr>
              <a:picLocks noChangeAspect="1" noChangeArrowheads="1"/>
            </p:cNvPicPr>
            <p:nvPr/>
          </p:nvPicPr>
          <p:blipFill>
            <a:blip r:embed="rId3" cstate="print"/>
            <a:srcRect/>
            <a:stretch>
              <a:fillRect/>
            </a:stretch>
          </p:blipFill>
          <p:spPr bwMode="auto">
            <a:xfrm>
              <a:off x="7747" y="3564"/>
              <a:ext cx="2008" cy="1305"/>
            </a:xfrm>
            <a:prstGeom prst="rect">
              <a:avLst/>
            </a:prstGeom>
            <a:noFill/>
          </p:spPr>
        </p:pic>
        <p:sp>
          <p:nvSpPr>
            <p:cNvPr id="12" name="Text Box 32"/>
            <p:cNvSpPr txBox="1">
              <a:spLocks noChangeArrowheads="1"/>
            </p:cNvSpPr>
            <p:nvPr/>
          </p:nvSpPr>
          <p:spPr bwMode="auto">
            <a:xfrm>
              <a:off x="8903" y="4378"/>
              <a:ext cx="1455" cy="494"/>
            </a:xfrm>
            <a:prstGeom prst="rect">
              <a:avLst/>
            </a:prstGeom>
            <a:noFill/>
            <a:ln w="9525">
              <a:noFill/>
              <a:miter lim="800000"/>
              <a:headEnd/>
              <a:tailEnd/>
            </a:ln>
          </p:spPr>
          <p:txBody>
            <a:bodyPr wrap="none">
              <a:spAutoFit/>
            </a:bodyPr>
            <a:lstStyle/>
            <a:p>
              <a:pPr>
                <a:tabLst>
                  <a:tab pos="533400" algn="l"/>
                </a:tabLst>
              </a:pPr>
              <a:r>
                <a:rPr lang="en-US" sz="2000" dirty="0" err="1" smtClean="0">
                  <a:latin typeface="Helvetica" pitchFamily="-48" charset="0"/>
                </a:rPr>
                <a:t>ViBRANT</a:t>
              </a:r>
              <a:endParaRPr lang="en-US" sz="2000" dirty="0">
                <a:latin typeface="Helvetica" pitchFamily="-48" charset="0"/>
              </a:endParaRPr>
            </a:p>
          </p:txBody>
        </p:sp>
        <p:sp>
          <p:nvSpPr>
            <p:cNvPr id="13" name="Text Box 33"/>
            <p:cNvSpPr txBox="1">
              <a:spLocks noChangeArrowheads="1"/>
            </p:cNvSpPr>
            <p:nvPr/>
          </p:nvSpPr>
          <p:spPr bwMode="auto">
            <a:xfrm>
              <a:off x="1948" y="1836"/>
              <a:ext cx="360" cy="529"/>
            </a:xfrm>
            <a:prstGeom prst="rect">
              <a:avLst/>
            </a:prstGeom>
            <a:noFill/>
            <a:ln w="9525">
              <a:noFill/>
              <a:miter lim="800000"/>
              <a:headEnd/>
              <a:tailEnd/>
            </a:ln>
          </p:spPr>
          <p:txBody>
            <a:bodyPr wrap="none">
              <a:spAutoFit/>
            </a:bodyPr>
            <a:lstStyle/>
            <a:p>
              <a:endParaRPr lang="en-US" i="1" dirty="0"/>
            </a:p>
          </p:txBody>
        </p:sp>
      </p:grpSp>
      <p:pic>
        <p:nvPicPr>
          <p:cNvPr id="9" name="Picture 8" descr="BiodiversityDataJournal-Cover.jpg"/>
          <p:cNvPicPr>
            <a:picLocks noChangeAspect="1"/>
          </p:cNvPicPr>
          <p:nvPr/>
        </p:nvPicPr>
        <p:blipFill>
          <a:blip r:embed="rId4" cstate="print"/>
          <a:stretch>
            <a:fillRect/>
          </a:stretch>
        </p:blipFill>
        <p:spPr>
          <a:xfrm>
            <a:off x="3230217" y="1781510"/>
            <a:ext cx="2832653" cy="4165417"/>
          </a:xfrm>
          <a:prstGeom prst="rect">
            <a:avLst/>
          </a:prstGeom>
        </p:spPr>
      </p:pic>
      <p:sp>
        <p:nvSpPr>
          <p:cNvPr id="10" name="Rectangle 9"/>
          <p:cNvSpPr/>
          <p:nvPr/>
        </p:nvSpPr>
        <p:spPr>
          <a:xfrm>
            <a:off x="2606139" y="6256393"/>
            <a:ext cx="4168734" cy="369332"/>
          </a:xfrm>
          <a:prstGeom prst="rect">
            <a:avLst/>
          </a:prstGeom>
        </p:spPr>
        <p:txBody>
          <a:bodyPr wrap="square">
            <a:spAutoFit/>
          </a:bodyPr>
          <a:lstStyle/>
          <a:p>
            <a:pPr algn="ctr"/>
            <a:r>
              <a:rPr lang="en-US" sz="1600" dirty="0" smtClean="0"/>
              <a:t> </a:t>
            </a:r>
            <a:r>
              <a:rPr lang="en-US" sz="1800" dirty="0" smtClean="0">
                <a:solidFill>
                  <a:srgbClr val="FFC000"/>
                </a:solidFill>
              </a:rPr>
              <a:t>www.pensoft.net/journals/bdj</a:t>
            </a:r>
            <a:endParaRPr lang="bg-BG" dirty="0">
              <a:solidFill>
                <a:srgbClr val="FFC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7691"/>
            <a:ext cx="8229600" cy="1143000"/>
          </a:xfrm>
        </p:spPr>
        <p:txBody>
          <a:bodyPr/>
          <a:lstStyle/>
          <a:p>
            <a:pPr algn="ctr"/>
            <a:r>
              <a:rPr lang="en-US" sz="4800" b="0" dirty="0" smtClean="0">
                <a:solidFill>
                  <a:schemeClr val="tx1"/>
                </a:solidFill>
              </a:rPr>
              <a:t>WHAT IS </a:t>
            </a:r>
            <a:r>
              <a:rPr lang="en-US" sz="4800" b="0" dirty="0" smtClean="0">
                <a:solidFill>
                  <a:srgbClr val="FFFF00"/>
                </a:solidFill>
              </a:rPr>
              <a:t>PWT</a:t>
            </a:r>
            <a:r>
              <a:rPr lang="en-US" sz="4800" b="0" dirty="0" smtClean="0">
                <a:solidFill>
                  <a:schemeClr val="tx1"/>
                </a:solidFill>
              </a:rPr>
              <a:t> </a:t>
            </a:r>
            <a:br>
              <a:rPr lang="en-US" sz="4800" b="0" dirty="0" smtClean="0">
                <a:solidFill>
                  <a:schemeClr val="tx1"/>
                </a:solidFill>
              </a:rPr>
            </a:br>
            <a:r>
              <a:rPr lang="en-US" sz="4800" b="0" dirty="0" smtClean="0">
                <a:solidFill>
                  <a:schemeClr val="tx1"/>
                </a:solidFill>
              </a:rPr>
              <a:t>(</a:t>
            </a:r>
            <a:r>
              <a:rPr lang="en-US" sz="4800" b="0" dirty="0" err="1" smtClean="0">
                <a:solidFill>
                  <a:schemeClr val="tx1"/>
                </a:solidFill>
              </a:rPr>
              <a:t>Pensoft</a:t>
            </a:r>
            <a:r>
              <a:rPr lang="en-US" sz="4800" b="0" dirty="0" smtClean="0">
                <a:solidFill>
                  <a:schemeClr val="tx1"/>
                </a:solidFill>
              </a:rPr>
              <a:t> Writing Tool)?</a:t>
            </a:r>
            <a:endParaRPr lang="bg-BG" sz="4800" b="0" dirty="0">
              <a:solidFill>
                <a:schemeClr val="tx1"/>
              </a:solidFill>
            </a:endParaRPr>
          </a:p>
        </p:txBody>
      </p:sp>
      <p:sp>
        <p:nvSpPr>
          <p:cNvPr id="3" name="Rectangle 2"/>
          <p:cNvSpPr/>
          <p:nvPr/>
        </p:nvSpPr>
        <p:spPr>
          <a:xfrm>
            <a:off x="3407707" y="5902960"/>
            <a:ext cx="2328586" cy="369332"/>
          </a:xfrm>
          <a:prstGeom prst="rect">
            <a:avLst/>
          </a:prstGeom>
        </p:spPr>
        <p:txBody>
          <a:bodyPr wrap="none">
            <a:spAutoFit/>
          </a:bodyPr>
          <a:lstStyle/>
          <a:p>
            <a:pPr algn="ctr"/>
            <a:r>
              <a:rPr lang="en-US" dirty="0" smtClean="0">
                <a:solidFill>
                  <a:srgbClr val="0070C0"/>
                </a:solidFill>
              </a:rPr>
              <a:t>http://pwt.pensoft.net</a:t>
            </a:r>
            <a:endParaRPr lang="bg-BG" dirty="0">
              <a:solidFill>
                <a:srgbClr val="0070C0"/>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710" y="1615440"/>
            <a:ext cx="8775290" cy="966019"/>
          </a:xfrm>
        </p:spPr>
        <p:txBody>
          <a:bodyPr/>
          <a:lstStyle/>
          <a:p>
            <a:pPr algn="ctr"/>
            <a:r>
              <a:rPr lang="en-US" sz="4000" dirty="0" smtClean="0">
                <a:solidFill>
                  <a:schemeClr val="tx1"/>
                </a:solidFill>
              </a:rPr>
              <a:t/>
            </a:r>
            <a:br>
              <a:rPr lang="en-US" sz="4000" dirty="0" smtClean="0">
                <a:solidFill>
                  <a:schemeClr val="tx1"/>
                </a:solidFill>
              </a:rPr>
            </a:br>
            <a:r>
              <a:rPr lang="en-US" sz="4000" dirty="0" smtClean="0">
                <a:solidFill>
                  <a:schemeClr val="tx1"/>
                </a:solidFill>
              </a:rPr>
              <a:t/>
            </a:r>
            <a:br>
              <a:rPr lang="en-US" sz="4000" dirty="0" smtClean="0">
                <a:solidFill>
                  <a:schemeClr val="tx1"/>
                </a:solidFill>
              </a:rPr>
            </a:br>
            <a:r>
              <a:rPr lang="en-US" sz="4000" dirty="0" smtClean="0">
                <a:solidFill>
                  <a:srgbClr val="FFFF00"/>
                </a:solidFill>
              </a:rPr>
              <a:t>PWT</a:t>
            </a:r>
            <a:r>
              <a:rPr lang="en-US" sz="4000" dirty="0" smtClean="0">
                <a:solidFill>
                  <a:schemeClr val="tx1"/>
                </a:solidFill>
              </a:rPr>
              <a:t> is:</a:t>
            </a:r>
            <a:br>
              <a:rPr lang="en-US" sz="4000" dirty="0" smtClean="0">
                <a:solidFill>
                  <a:schemeClr val="tx1"/>
                </a:solidFill>
              </a:rPr>
            </a:br>
            <a:r>
              <a:rPr lang="en-US" sz="4000" dirty="0" smtClean="0">
                <a:solidFill>
                  <a:schemeClr val="tx1"/>
                </a:solidFill>
              </a:rPr>
              <a:t>A collaborative article </a:t>
            </a:r>
            <a:br>
              <a:rPr lang="en-US" sz="4000" dirty="0" smtClean="0">
                <a:solidFill>
                  <a:schemeClr val="tx1"/>
                </a:solidFill>
              </a:rPr>
            </a:br>
            <a:r>
              <a:rPr lang="en-US" sz="4000" dirty="0" smtClean="0">
                <a:solidFill>
                  <a:schemeClr val="tx1"/>
                </a:solidFill>
              </a:rPr>
              <a:t>authoring and publishing platform for biodiversity science</a:t>
            </a:r>
            <a:br>
              <a:rPr lang="en-US" sz="4000" dirty="0" smtClean="0">
                <a:solidFill>
                  <a:schemeClr val="tx1"/>
                </a:solidFill>
              </a:rPr>
            </a:br>
            <a:endParaRPr lang="bg-BG" sz="3600" dirty="0">
              <a:solidFill>
                <a:schemeClr val="tx1"/>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548" y="1615440"/>
            <a:ext cx="8090452" cy="966019"/>
          </a:xfrm>
        </p:spPr>
        <p:txBody>
          <a:bodyPr/>
          <a:lstStyle/>
          <a:p>
            <a:pPr algn="ctr"/>
            <a:r>
              <a:rPr lang="en-US" sz="4000" dirty="0" smtClean="0">
                <a:solidFill>
                  <a:schemeClr val="tx1"/>
                </a:solidFill>
              </a:rPr>
              <a:t/>
            </a:r>
            <a:br>
              <a:rPr lang="en-US" sz="4000" dirty="0" smtClean="0">
                <a:solidFill>
                  <a:schemeClr val="tx1"/>
                </a:solidFill>
              </a:rPr>
            </a:br>
            <a:r>
              <a:rPr lang="en-US" sz="4000" dirty="0" smtClean="0">
                <a:solidFill>
                  <a:schemeClr val="tx1"/>
                </a:solidFill>
              </a:rPr>
              <a:t/>
            </a:r>
            <a:br>
              <a:rPr lang="en-US" sz="4000" dirty="0" smtClean="0">
                <a:solidFill>
                  <a:schemeClr val="tx1"/>
                </a:solidFill>
              </a:rPr>
            </a:br>
            <a:r>
              <a:rPr lang="en-US" sz="4000" b="1" dirty="0" smtClean="0">
                <a:solidFill>
                  <a:srgbClr val="FFFF00"/>
                </a:solidFill>
              </a:rPr>
              <a:t>PWT</a:t>
            </a:r>
            <a:r>
              <a:rPr lang="en-US" sz="4000" b="1" dirty="0" smtClean="0">
                <a:solidFill>
                  <a:schemeClr val="tx1"/>
                </a:solidFill>
              </a:rPr>
              <a:t> is:</a:t>
            </a:r>
            <a:r>
              <a:rPr lang="en-US" sz="4000" dirty="0" smtClean="0">
                <a:solidFill>
                  <a:schemeClr val="tx1"/>
                </a:solidFill>
              </a:rPr>
              <a:t/>
            </a:r>
            <a:br>
              <a:rPr lang="en-US" sz="4000" dirty="0" smtClean="0">
                <a:solidFill>
                  <a:schemeClr val="tx1"/>
                </a:solidFill>
              </a:rPr>
            </a:br>
            <a:r>
              <a:rPr lang="en-US" sz="4000" b="1" dirty="0" smtClean="0">
                <a:solidFill>
                  <a:schemeClr val="tx1"/>
                </a:solidFill>
              </a:rPr>
              <a:t>The missing link!</a:t>
            </a:r>
            <a:r>
              <a:rPr lang="en-US" sz="4000" dirty="0" smtClean="0">
                <a:solidFill>
                  <a:schemeClr val="tx1"/>
                </a:solidFill>
              </a:rPr>
              <a:t/>
            </a:r>
            <a:br>
              <a:rPr lang="en-US" sz="4000" dirty="0" smtClean="0">
                <a:solidFill>
                  <a:schemeClr val="tx1"/>
                </a:solidFill>
              </a:rPr>
            </a:br>
            <a:r>
              <a:rPr lang="en-US" sz="4000" dirty="0" smtClean="0">
                <a:solidFill>
                  <a:schemeClr val="tx1"/>
                </a:solidFill>
              </a:rPr>
              <a:t>For firs time ever, authoring, peer-review, editorial process, publication and dissemination within a single online collaborative platform!</a:t>
            </a:r>
            <a:endParaRPr lang="bg-BG" sz="3600" dirty="0">
              <a:solidFill>
                <a:schemeClr val="tx1"/>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4" name="Rectangle 12"/>
          <p:cNvSpPr>
            <a:spLocks noChangeArrowheads="1"/>
          </p:cNvSpPr>
          <p:nvPr/>
        </p:nvSpPr>
        <p:spPr bwMode="auto">
          <a:xfrm>
            <a:off x="655638" y="1676400"/>
            <a:ext cx="7269162" cy="396875"/>
          </a:xfrm>
          <a:prstGeom prst="rect">
            <a:avLst/>
          </a:prstGeom>
          <a:noFill/>
          <a:ln w="9525">
            <a:noFill/>
            <a:miter lim="800000"/>
            <a:headEnd/>
            <a:tailEnd/>
          </a:ln>
        </p:spPr>
        <p:txBody>
          <a:bodyPr>
            <a:spAutoFit/>
          </a:bodyPr>
          <a:lstStyle/>
          <a:p>
            <a:pPr marL="342900" indent="-342900">
              <a:buFont typeface="Wingdings" pitchFamily="2" charset="2"/>
              <a:buChar char="Ø"/>
            </a:pPr>
            <a:endParaRPr lang="bg-BG" sz="2000">
              <a:latin typeface="Calibri" pitchFamily="34" charset="0"/>
            </a:endParaRPr>
          </a:p>
        </p:txBody>
      </p:sp>
      <p:sp>
        <p:nvSpPr>
          <p:cNvPr id="17" name="Title 1"/>
          <p:cNvSpPr txBox="1">
            <a:spLocks/>
          </p:cNvSpPr>
          <p:nvPr/>
        </p:nvSpPr>
        <p:spPr>
          <a:xfrm>
            <a:off x="3078480" y="0"/>
            <a:ext cx="6522720" cy="590550"/>
          </a:xfrm>
          <a:prstGeom prst="rect">
            <a:avLst/>
          </a:prstGeom>
        </p:spPr>
        <p:txBody>
          <a:bodyPr/>
          <a:lstStyle/>
          <a:p>
            <a:endParaRPr lang="en-US" sz="3600" b="1" dirty="0"/>
          </a:p>
        </p:txBody>
      </p:sp>
      <p:sp>
        <p:nvSpPr>
          <p:cNvPr id="15368" name="Rectangle 8"/>
          <p:cNvSpPr>
            <a:spLocks noGrp="1"/>
          </p:cNvSpPr>
          <p:nvPr>
            <p:ph type="body" idx="4294967295"/>
          </p:nvPr>
        </p:nvSpPr>
        <p:spPr>
          <a:xfrm>
            <a:off x="655638" y="175658"/>
            <a:ext cx="8488362" cy="5850890"/>
          </a:xfrm>
        </p:spPr>
        <p:txBody>
          <a:bodyPr>
            <a:noAutofit/>
          </a:bodyPr>
          <a:lstStyle/>
          <a:p>
            <a:pPr>
              <a:buNone/>
            </a:pPr>
            <a:endParaRPr lang="bg-BG" sz="2100" dirty="0" smtClean="0">
              <a:solidFill>
                <a:schemeClr val="accent3">
                  <a:lumMod val="50000"/>
                </a:schemeClr>
              </a:solidFill>
            </a:endParaRPr>
          </a:p>
          <a:p>
            <a:pPr>
              <a:buBlip>
                <a:blip r:embed="rId2"/>
              </a:buBlip>
            </a:pPr>
            <a:r>
              <a:rPr lang="en-US" sz="2100" dirty="0" smtClean="0"/>
              <a:t>No author guidelines! The tool will guide you!</a:t>
            </a:r>
            <a:endParaRPr lang="bg-BG" sz="2100" dirty="0" smtClean="0"/>
          </a:p>
          <a:p>
            <a:pPr>
              <a:buBlip>
                <a:blip r:embed="rId2"/>
              </a:buBlip>
            </a:pPr>
            <a:r>
              <a:rPr lang="en-US" sz="2100" dirty="0" smtClean="0"/>
              <a:t>Authors and additional contributors ( mentors, linguistic and copy editors, etc.) work collaboratively  on an online document (manuscript) </a:t>
            </a:r>
            <a:endParaRPr lang="bg-BG" sz="2100" dirty="0" smtClean="0"/>
          </a:p>
          <a:p>
            <a:pPr>
              <a:buBlip>
                <a:blip r:embed="rId2"/>
              </a:buBlip>
            </a:pPr>
            <a:r>
              <a:rPr lang="en-US" sz="2100" dirty="0" smtClean="0"/>
              <a:t>Automated import of data-structured manuscripts generated in various platforms ( </a:t>
            </a:r>
            <a:r>
              <a:rPr lang="bg-BG" sz="2100" dirty="0" smtClean="0">
                <a:hlinkClick r:id="rId3"/>
              </a:rPr>
              <a:t>Scratchpads</a:t>
            </a:r>
            <a:r>
              <a:rPr lang="en-US" sz="2100" dirty="0" smtClean="0"/>
              <a:t>, authors’ databases)</a:t>
            </a:r>
            <a:endParaRPr lang="bg-BG" sz="2100" dirty="0" smtClean="0"/>
          </a:p>
          <a:p>
            <a:pPr>
              <a:buBlip>
                <a:blip r:embed="rId2"/>
              </a:buBlip>
            </a:pPr>
            <a:r>
              <a:rPr lang="bg-BG" sz="2100" dirty="0" smtClean="0"/>
              <a:t>Track change and comments</a:t>
            </a:r>
          </a:p>
          <a:p>
            <a:pPr>
              <a:buBlip>
                <a:blip r:embed="rId2"/>
              </a:buBlip>
            </a:pPr>
            <a:r>
              <a:rPr lang="bg-BG" sz="2100" dirty="0" smtClean="0"/>
              <a:t>Revision history and version comparison</a:t>
            </a:r>
          </a:p>
          <a:p>
            <a:pPr>
              <a:buBlip>
                <a:blip r:embed="rId2"/>
              </a:buBlip>
            </a:pPr>
            <a:r>
              <a:rPr lang="bg-BG" sz="2100" dirty="0" smtClean="0"/>
              <a:t>Pre-defined </a:t>
            </a:r>
            <a:r>
              <a:rPr lang="en-US" sz="2100" dirty="0" smtClean="0"/>
              <a:t>but flexible article </a:t>
            </a:r>
            <a:r>
              <a:rPr lang="bg-BG" sz="2100" dirty="0" smtClean="0"/>
              <a:t>templates</a:t>
            </a:r>
            <a:r>
              <a:rPr lang="en-US" sz="2100" dirty="0" smtClean="0"/>
              <a:t> (</a:t>
            </a:r>
            <a:r>
              <a:rPr lang="bg-BG" sz="2100" dirty="0" smtClean="0"/>
              <a:t>research article</a:t>
            </a:r>
            <a:r>
              <a:rPr lang="en-US" sz="2100" dirty="0" smtClean="0"/>
              <a:t>s, </a:t>
            </a:r>
            <a:r>
              <a:rPr lang="bg-BG" sz="2100" dirty="0" smtClean="0"/>
              <a:t>data paper</a:t>
            </a:r>
            <a:r>
              <a:rPr lang="en-US" sz="2100" dirty="0" smtClean="0"/>
              <a:t>s</a:t>
            </a:r>
            <a:r>
              <a:rPr lang="bg-BG" sz="2100" dirty="0" smtClean="0"/>
              <a:t>, taxonomic treatments, </a:t>
            </a:r>
            <a:r>
              <a:rPr lang="en-US" sz="2100" dirty="0" smtClean="0"/>
              <a:t>software descriptions, and others)</a:t>
            </a:r>
            <a:endParaRPr lang="bg-BG" sz="2100" dirty="0" smtClean="0"/>
          </a:p>
          <a:p>
            <a:pPr>
              <a:buBlip>
                <a:blip r:embed="rId2"/>
              </a:buBlip>
            </a:pPr>
            <a:r>
              <a:rPr lang="en-US" sz="2100" dirty="0" smtClean="0"/>
              <a:t>Biological Codes-compliant T</a:t>
            </a:r>
            <a:r>
              <a:rPr lang="bg-BG" sz="2100" dirty="0" smtClean="0"/>
              <a:t>emplates for taxonomic</a:t>
            </a:r>
            <a:r>
              <a:rPr lang="en-US" sz="2100" dirty="0" smtClean="0"/>
              <a:t>/</a:t>
            </a:r>
            <a:r>
              <a:rPr lang="bg-BG" sz="2100" dirty="0" smtClean="0"/>
              <a:t>nomenclatural acts </a:t>
            </a:r>
          </a:p>
          <a:p>
            <a:pPr>
              <a:buBlip>
                <a:blip r:embed="rId2"/>
              </a:buBlip>
            </a:pPr>
            <a:r>
              <a:rPr lang="bg-BG" sz="2100" dirty="0" smtClean="0"/>
              <a:t>Various mod</a:t>
            </a:r>
            <a:r>
              <a:rPr lang="en-US" sz="2100" dirty="0" err="1" smtClean="0"/>
              <a:t>es</a:t>
            </a:r>
            <a:r>
              <a:rPr lang="bg-BG" sz="2100" dirty="0" smtClean="0"/>
              <a:t> of data </a:t>
            </a:r>
            <a:r>
              <a:rPr lang="en-US" sz="2100" dirty="0" smtClean="0"/>
              <a:t>publishing</a:t>
            </a:r>
            <a:r>
              <a:rPr lang="bg-BG" sz="2100" dirty="0" smtClean="0"/>
              <a:t> (supplementary files, multimedia, import of data tables, linking to external data repositorie</a:t>
            </a:r>
            <a:r>
              <a:rPr lang="en-US" sz="2100" dirty="0" smtClean="0"/>
              <a:t>s, data papers</a:t>
            </a:r>
            <a:r>
              <a:rPr lang="bg-BG" sz="2100" dirty="0" smtClean="0"/>
              <a:t>)</a:t>
            </a:r>
          </a:p>
          <a:p>
            <a:pPr>
              <a:buBlip>
                <a:blip r:embed="rId2"/>
              </a:buBlip>
            </a:pPr>
            <a:r>
              <a:rPr lang="bg-BG" sz="2100" dirty="0" smtClean="0"/>
              <a:t>Markup of text and data, with no additional effort for the authors</a:t>
            </a:r>
          </a:p>
          <a:p>
            <a:pPr>
              <a:buBlip>
                <a:blip r:embed="rId2"/>
              </a:buBlip>
            </a:pPr>
            <a:r>
              <a:rPr lang="bg-BG" sz="2100" dirty="0" smtClean="0"/>
              <a:t>Pre-submission validation of the manuscript </a:t>
            </a:r>
          </a:p>
          <a:p>
            <a:pPr>
              <a:buBlip>
                <a:blip r:embed="rId2"/>
              </a:buBlip>
            </a:pPr>
            <a:r>
              <a:rPr lang="en-US" sz="2100" dirty="0" smtClean="0"/>
              <a:t>Automated journal submission</a:t>
            </a:r>
            <a:endParaRPr lang="bg-BG" sz="21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6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36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36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368">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368">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368">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368">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368">
                                            <p:txEl>
                                              <p:pRg st="3" end="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368">
                                            <p:txEl>
                                              <p:pRg st="4" end="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368">
                                            <p:txEl>
                                              <p:pRg st="5" end="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368">
                                            <p:txEl>
                                              <p:pRg st="6" end="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368">
                                            <p:txEl>
                                              <p:pRg st="7" end="7"/>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5368">
                                            <p:txEl>
                                              <p:pRg st="8" end="8"/>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5368">
                                            <p:txEl>
                                              <p:pRg st="9" end="9"/>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5368">
                                            <p:txEl>
                                              <p:pRg st="10" end="10"/>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536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62962" tIns="31481" rIns="62962" bIns="31481"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500" b="0" i="0" u="none" strike="noStrike" cap="none" normalizeH="0" baseline="0" smtClean="0">
            <a:ln>
              <a:noFill/>
            </a:ln>
            <a:solidFill>
              <a:schemeClr val="tx1"/>
            </a:solidFill>
            <a:effectLst/>
            <a:latin typeface="Verdana" pitchFamily="34"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62962" tIns="31481" rIns="62962" bIns="31481"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500" b="0" i="0" u="none" strike="noStrike" cap="none" normalizeH="0" baseline="0" smtClean="0">
            <a:ln>
              <a:noFill/>
            </a:ln>
            <a:solidFill>
              <a:schemeClr val="tx1"/>
            </a:solidFill>
            <a:effectLst/>
            <a:latin typeface="Verdana" pitchFamily="34" charset="0"/>
            <a:cs typeface="Times New Roman"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29150</TotalTime>
  <Words>1670</Words>
  <Application>Microsoft Office PowerPoint</Application>
  <PresentationFormat>On-screen Show (4:3)</PresentationFormat>
  <Paragraphs>149</Paragraphs>
  <Slides>54</Slides>
  <Notes>5</Notes>
  <HiddenSlides>2</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Stream</vt:lpstr>
      <vt:lpstr>Slide 1</vt:lpstr>
      <vt:lpstr>Slide 2</vt:lpstr>
      <vt:lpstr>Slide 3</vt:lpstr>
      <vt:lpstr>A solution?</vt:lpstr>
      <vt:lpstr>Upfront mark up!</vt:lpstr>
      <vt:lpstr>WHAT IS PWT  (Pensoft Writing Tool)?</vt:lpstr>
      <vt:lpstr>  PWT is: A collaborative article  authoring and publishing platform for biodiversity science </vt:lpstr>
      <vt:lpstr>  PWT is: The missing link! For firs time ever, authoring, peer-review, editorial process, publication and dissemination within a single online collaborative platform!</vt:lpstr>
      <vt:lpstr>Slide 9</vt:lpstr>
      <vt:lpstr>Pensoft Writing Tool (PWT)</vt:lpstr>
      <vt:lpstr>Workflow </vt:lpstr>
      <vt:lpstr>Slide 12</vt:lpstr>
      <vt:lpstr>Automated submission</vt:lpstr>
      <vt:lpstr>Slide 14</vt:lpstr>
      <vt:lpstr>Slide 15</vt:lpstr>
      <vt:lpstr>Slide 16</vt:lpstr>
      <vt:lpstr>Slide 17</vt:lpstr>
      <vt:lpstr>Slide 18</vt:lpstr>
      <vt:lpstr>Cybertaxonomic checklist: structure</vt:lpstr>
      <vt:lpstr>Slide 20</vt:lpstr>
      <vt:lpstr>Taxon treatment: new species</vt:lpstr>
      <vt:lpstr>Taxon treatment: import material data</vt:lpstr>
      <vt:lpstr>Taxon treatment: upload of images</vt:lpstr>
      <vt:lpstr>Structure of the checklist filed</vt:lpstr>
      <vt:lpstr>External links</vt:lpstr>
      <vt:lpstr>External links</vt:lpstr>
      <vt:lpstr>External links</vt:lpstr>
      <vt:lpstr>Slide 28</vt:lpstr>
      <vt:lpstr>Slide 29</vt:lpstr>
      <vt:lpstr>Slide 30</vt:lpstr>
      <vt:lpstr>Slide 31</vt:lpstr>
      <vt:lpstr>Slide 32</vt:lpstr>
      <vt:lpstr>Slide 33</vt:lpstr>
      <vt:lpstr>Slide 34</vt:lpstr>
      <vt:lpstr>Import of checklists through Darwin Core template</vt:lpstr>
      <vt:lpstr>Slide 36</vt:lpstr>
      <vt:lpstr>  Time for commercials! </vt:lpstr>
      <vt:lpstr>10-15 good reasons to use PWT</vt:lpstr>
      <vt:lpstr>1. Publishing of single taxon treatments and nomenclatural acts   NO need to wait to complete a revision</vt:lpstr>
      <vt:lpstr>2. Assembling treatments into regional Floras/Fauns</vt:lpstr>
      <vt:lpstr>3. Online collaboration at all stages between authors, editors, publisher</vt:lpstr>
      <vt:lpstr>4. Track change and comments Revision history and version comparison</vt:lpstr>
      <vt:lpstr>5. NO Author Guidelines! The tool will guide you!</vt:lpstr>
      <vt:lpstr>6. Manuscripts are formatted during writing Avoid layout stage, decrease costs and efforts!</vt:lpstr>
      <vt:lpstr>7. Biological Codes and DawrinCore compliant</vt:lpstr>
      <vt:lpstr>8. Automated import of treatments from Scratchpads, EDIT, author databases</vt:lpstr>
      <vt:lpstr>9. Various modes of publishing data and multimedia</vt:lpstr>
      <vt:lpstr>9. Automated submission to journals  Published record, citation, dissemination</vt:lpstr>
      <vt:lpstr>10. Marked up text and data re-used for new projects</vt:lpstr>
      <vt:lpstr>11. Browser-independent</vt:lpstr>
      <vt:lpstr>12. No installation! Just register and go!</vt:lpstr>
      <vt:lpstr>PWT is free to use!</vt:lpstr>
      <vt:lpstr>Why publish in the BDJ?</vt:lpstr>
      <vt:lpstr>Thank you for your attention!</vt:lpstr>
    </vt:vector>
  </TitlesOfParts>
  <Company>Pensoft Publishers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Lyubomir Penev</dc:creator>
  <cp:lastModifiedBy>Isa Vandevelde</cp:lastModifiedBy>
  <cp:revision>957</cp:revision>
  <dcterms:created xsi:type="dcterms:W3CDTF">2009-05-17T12:46:22Z</dcterms:created>
  <dcterms:modified xsi:type="dcterms:W3CDTF">2013-06-13T08:08:55Z</dcterms:modified>
</cp:coreProperties>
</file>